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0" r:id="rId1"/>
  </p:sldMasterIdLst>
  <p:notesMasterIdLst>
    <p:notesMasterId r:id="rId23"/>
  </p:notesMasterIdLst>
  <p:sldIdLst>
    <p:sldId id="256" r:id="rId2"/>
    <p:sldId id="257" r:id="rId3"/>
    <p:sldId id="258" r:id="rId4"/>
    <p:sldId id="259" r:id="rId5"/>
    <p:sldId id="277" r:id="rId6"/>
    <p:sldId id="260" r:id="rId7"/>
    <p:sldId id="262" r:id="rId8"/>
    <p:sldId id="261" r:id="rId9"/>
    <p:sldId id="263" r:id="rId10"/>
    <p:sldId id="264" r:id="rId11"/>
    <p:sldId id="265" r:id="rId12"/>
    <p:sldId id="266" r:id="rId13"/>
    <p:sldId id="267" r:id="rId14"/>
    <p:sldId id="268" r:id="rId15"/>
    <p:sldId id="269" r:id="rId16"/>
    <p:sldId id="271" r:id="rId17"/>
    <p:sldId id="275" r:id="rId18"/>
    <p:sldId id="272" r:id="rId19"/>
    <p:sldId id="273" r:id="rId20"/>
    <p:sldId id="274" r:id="rId21"/>
    <p:sldId id="276" r:id="rId2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4249" autoAdjust="0"/>
  </p:normalViewPr>
  <p:slideViewPr>
    <p:cSldViewPr snapToGrid="0">
      <p:cViewPr varScale="1">
        <p:scale>
          <a:sx n="72" d="100"/>
          <a:sy n="72"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CY"/>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5335439-29CB-4051-9D7C-8CA72BFA26DC}" type="datetimeFigureOut">
              <a:rPr lang="en-CY" smtClean="0"/>
              <a:t>18/05/2020</a:t>
            </a:fld>
            <a:endParaRPr lang="en-CY"/>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CY"/>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Y"/>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CY"/>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DDBA7F4-A721-4D76-BC11-9030BE7887B7}" type="slidenum">
              <a:rPr lang="en-CY" smtClean="0"/>
              <a:t>‹#›</a:t>
            </a:fld>
            <a:endParaRPr lang="en-CY"/>
          </a:p>
        </p:txBody>
      </p:sp>
    </p:spTree>
    <p:extLst>
      <p:ext uri="{BB962C8B-B14F-4D97-AF65-F5344CB8AC3E}">
        <p14:creationId xmlns:p14="http://schemas.microsoft.com/office/powerpoint/2010/main" val="2480984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ktc.com.cy/news/tax-news/89-cyprus-tax-resident-under-the-non-domicile-status"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ktc.com.cy/services/taxation"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a:t>
            </a:fld>
            <a:endParaRPr lang="en-CY"/>
          </a:p>
        </p:txBody>
      </p:sp>
    </p:spTree>
    <p:extLst>
      <p:ext uri="{BB962C8B-B14F-4D97-AF65-F5344CB8AC3E}">
        <p14:creationId xmlns:p14="http://schemas.microsoft.com/office/powerpoint/2010/main" val="28409394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utility bills are largely depend on consumption. </a:t>
            </a:r>
          </a:p>
          <a:p>
            <a:r>
              <a:rPr lang="en-GB" dirty="0"/>
              <a:t>It is </a:t>
            </a:r>
            <a:r>
              <a:rPr lang="en-GB"/>
              <a:t>worth notable that </a:t>
            </a:r>
            <a:r>
              <a:rPr lang="en-GB" dirty="0"/>
              <a:t>operating an office in Limassol or in Nicosia the costs are double or even triple sometimes as regards to the rent.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10</a:t>
            </a:fld>
            <a:endParaRPr lang="en-CY"/>
          </a:p>
        </p:txBody>
      </p:sp>
    </p:spTree>
    <p:extLst>
      <p:ext uri="{BB962C8B-B14F-4D97-AF65-F5344CB8AC3E}">
        <p14:creationId xmlns:p14="http://schemas.microsoft.com/office/powerpoint/2010/main" val="3514832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a:p>
        </p:txBody>
      </p:sp>
      <p:sp>
        <p:nvSpPr>
          <p:cNvPr id="4" name="Slide Number Placeholder 3"/>
          <p:cNvSpPr>
            <a:spLocks noGrp="1"/>
          </p:cNvSpPr>
          <p:nvPr>
            <p:ph type="sldNum" sz="quarter" idx="5"/>
          </p:nvPr>
        </p:nvSpPr>
        <p:spPr/>
        <p:txBody>
          <a:bodyPr/>
          <a:lstStyle/>
          <a:p>
            <a:fld id="{BDDBA7F4-A721-4D76-BC11-9030BE7887B7}" type="slidenum">
              <a:rPr lang="en-CY" smtClean="0"/>
              <a:t>11</a:t>
            </a:fld>
            <a:endParaRPr lang="en-CY"/>
          </a:p>
        </p:txBody>
      </p:sp>
    </p:spTree>
    <p:extLst>
      <p:ext uri="{BB962C8B-B14F-4D97-AF65-F5344CB8AC3E}">
        <p14:creationId xmlns:p14="http://schemas.microsoft.com/office/powerpoint/2010/main" val="1268263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12</a:t>
            </a:fld>
            <a:endParaRPr lang="en-CY" dirty="0"/>
          </a:p>
        </p:txBody>
      </p:sp>
    </p:spTree>
    <p:extLst>
      <p:ext uri="{BB962C8B-B14F-4D97-AF65-F5344CB8AC3E}">
        <p14:creationId xmlns:p14="http://schemas.microsoft.com/office/powerpoint/2010/main" val="14548213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13</a:t>
            </a:fld>
            <a:endParaRPr lang="en-CY" dirty="0"/>
          </a:p>
        </p:txBody>
      </p:sp>
    </p:spTree>
    <p:extLst>
      <p:ext uri="{BB962C8B-B14F-4D97-AF65-F5344CB8AC3E}">
        <p14:creationId xmlns:p14="http://schemas.microsoft.com/office/powerpoint/2010/main" val="1533158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February 2019, the Cyprus Government has announced new changes to the CIP in order, as it describes, to reduce the risk of abuse.</a:t>
            </a:r>
          </a:p>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14</a:t>
            </a:fld>
            <a:endParaRPr lang="en-CY" dirty="0"/>
          </a:p>
        </p:txBody>
      </p:sp>
    </p:spTree>
    <p:extLst>
      <p:ext uri="{BB962C8B-B14F-4D97-AF65-F5344CB8AC3E}">
        <p14:creationId xmlns:p14="http://schemas.microsoft.com/office/powerpoint/2010/main" val="3847803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1) The inclusion of the shipping sector in the list of eligible investments for the CIP, which should adhere to certain criteria determined by the Ministry of Finance and the Deputy Ministry for Shipping.</a:t>
            </a:r>
          </a:p>
          <a:p>
            <a:pPr>
              <a:buFont typeface="Wingdings" panose="05000000000000000000" pitchFamily="2" charset="2"/>
              <a:buNone/>
            </a:pPr>
            <a:r>
              <a:rPr lang="en-GB" dirty="0"/>
              <a:t>2) Investment in housing units (including a private permanent residence) has now been increased to €2.5 million from the previous €2 million). </a:t>
            </a:r>
          </a:p>
          <a:p>
            <a:pPr>
              <a:buFont typeface="Wingdings" panose="05000000000000000000" pitchFamily="2" charset="2"/>
              <a:buNone/>
            </a:pPr>
            <a:r>
              <a:rPr lang="en-GB" dirty="0"/>
              <a:t>3) Potential candidates can now invest in Cyprus Register Alternative investment Funds(AIFs), as well as up to  €200,000 in the Cyprus Stock Exchange’s secondary market.</a:t>
            </a:r>
          </a:p>
          <a:p>
            <a:endParaRPr lang="en-GB" dirty="0"/>
          </a:p>
          <a:p>
            <a:pPr>
              <a:buFont typeface="Wingdings" panose="05000000000000000000" pitchFamily="2" charset="2"/>
              <a:buChar char="Ø"/>
            </a:pPr>
            <a:r>
              <a:rPr lang="en-GB" dirty="0"/>
              <a:t>If the applicant’s three total investments, including a private residence valued at  €2.5 million, and residential unties already used for the purposes of the CIP which will be reused under the same Program, following the stipulation that if the applicant has made investments in a residential unit(s) on the basis of the ‘Investment in Immovable property, Land Development and Infrastructure Projects’ criterion, there is no requirement for the purchase of another private residence in Cyprus.</a:t>
            </a:r>
          </a:p>
          <a:p>
            <a:pPr>
              <a:buFont typeface="Wingdings" panose="05000000000000000000" pitchFamily="2" charset="2"/>
              <a:buChar char="Ø"/>
            </a:pPr>
            <a:endParaRPr lang="en-GB" dirty="0"/>
          </a:p>
          <a:p>
            <a:pPr>
              <a:buFont typeface="Wingdings" panose="05000000000000000000" pitchFamily="2" charset="2"/>
              <a:buChar char="Ø"/>
            </a:pPr>
            <a:r>
              <a:rPr lang="en-GB" dirty="0"/>
              <a:t>If the applicant’s three total investments, including a private residence valued at €2.5 million, and residential units already used for the purposes of the CIP which will be reused under the same Program, following the stipulation that if the applicant has made investments in a residential unit (s) on the basis of the ‘Investment Immovable Property, Land Development and Infrastructure Projects’ criterion, there is no requirement for the purchase of another private residence in Cyprus.</a:t>
            </a:r>
          </a:p>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15</a:t>
            </a:fld>
            <a:endParaRPr lang="en-CY" dirty="0"/>
          </a:p>
        </p:txBody>
      </p:sp>
    </p:spTree>
    <p:extLst>
      <p:ext uri="{BB962C8B-B14F-4D97-AF65-F5344CB8AC3E}">
        <p14:creationId xmlns:p14="http://schemas.microsoft.com/office/powerpoint/2010/main" val="3626594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a:p>
        </p:txBody>
      </p:sp>
      <p:sp>
        <p:nvSpPr>
          <p:cNvPr id="4" name="Slide Number Placeholder 3"/>
          <p:cNvSpPr>
            <a:spLocks noGrp="1"/>
          </p:cNvSpPr>
          <p:nvPr>
            <p:ph type="sldNum" sz="quarter" idx="5"/>
          </p:nvPr>
        </p:nvSpPr>
        <p:spPr/>
        <p:txBody>
          <a:bodyPr/>
          <a:lstStyle/>
          <a:p>
            <a:fld id="{BDDBA7F4-A721-4D76-BC11-9030BE7887B7}" type="slidenum">
              <a:rPr lang="en-CY" smtClean="0"/>
              <a:t>16</a:t>
            </a:fld>
            <a:endParaRPr lang="en-CY"/>
          </a:p>
        </p:txBody>
      </p:sp>
    </p:spTree>
    <p:extLst>
      <p:ext uri="{BB962C8B-B14F-4D97-AF65-F5344CB8AC3E}">
        <p14:creationId xmlns:p14="http://schemas.microsoft.com/office/powerpoint/2010/main" val="20315745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a:p>
        </p:txBody>
      </p:sp>
      <p:sp>
        <p:nvSpPr>
          <p:cNvPr id="4" name="Slide Number Placeholder 3"/>
          <p:cNvSpPr>
            <a:spLocks noGrp="1"/>
          </p:cNvSpPr>
          <p:nvPr>
            <p:ph type="sldNum" sz="quarter" idx="5"/>
          </p:nvPr>
        </p:nvSpPr>
        <p:spPr/>
        <p:txBody>
          <a:bodyPr/>
          <a:lstStyle/>
          <a:p>
            <a:fld id="{BDDBA7F4-A721-4D76-BC11-9030BE7887B7}" type="slidenum">
              <a:rPr lang="en-CY" smtClean="0"/>
              <a:t>17</a:t>
            </a:fld>
            <a:endParaRPr lang="en-CY"/>
          </a:p>
        </p:txBody>
      </p:sp>
    </p:spTree>
    <p:extLst>
      <p:ext uri="{BB962C8B-B14F-4D97-AF65-F5344CB8AC3E}">
        <p14:creationId xmlns:p14="http://schemas.microsoft.com/office/powerpoint/2010/main" val="2368449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Cyprus is a great island to live and work.</a:t>
            </a:r>
          </a:p>
          <a:p>
            <a:r>
              <a:rPr lang="en-GB" dirty="0"/>
              <a:t>At your free time in Cyprus you can enjoy both sea and mountain, sometimes even at the same day (depending on the weather).</a:t>
            </a:r>
          </a:p>
          <a:p>
            <a:r>
              <a:rPr lang="en-GB" dirty="0"/>
              <a:t>In Cyprus there are hundreds of hotels, restaurants, bars, cafes and night clubs to suit every taste.</a:t>
            </a:r>
          </a:p>
        </p:txBody>
      </p:sp>
      <p:sp>
        <p:nvSpPr>
          <p:cNvPr id="4" name="Slide Number Placeholder 3"/>
          <p:cNvSpPr>
            <a:spLocks noGrp="1"/>
          </p:cNvSpPr>
          <p:nvPr>
            <p:ph type="sldNum" sz="quarter" idx="5"/>
          </p:nvPr>
        </p:nvSpPr>
        <p:spPr/>
        <p:txBody>
          <a:bodyPr/>
          <a:lstStyle/>
          <a:p>
            <a:fld id="{BDDBA7F4-A721-4D76-BC11-9030BE7887B7}" type="slidenum">
              <a:rPr lang="en-CY" smtClean="0"/>
              <a:t>18</a:t>
            </a:fld>
            <a:endParaRPr lang="en-CY" dirty="0"/>
          </a:p>
        </p:txBody>
      </p:sp>
    </p:spTree>
    <p:extLst>
      <p:ext uri="{BB962C8B-B14F-4D97-AF65-F5344CB8AC3E}">
        <p14:creationId xmlns:p14="http://schemas.microsoft.com/office/powerpoint/2010/main" val="2782547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have hundreds </a:t>
            </a:r>
            <a:r>
              <a:rPr lang="en-GB" sz="1200" kern="1200" dirty="0">
                <a:solidFill>
                  <a:schemeClr val="tx1"/>
                </a:solidFill>
                <a:latin typeface="+mn-lt"/>
                <a:ea typeface="+mn-ea"/>
                <a:cs typeface="+mn-cs"/>
              </a:rPr>
              <a:t>of picturesque villages that you can visit when you live in Cyprus such as </a:t>
            </a:r>
            <a:r>
              <a:rPr lang="en-GB" sz="1200" kern="1200" dirty="0" err="1">
                <a:solidFill>
                  <a:schemeClr val="tx1"/>
                </a:solidFill>
                <a:latin typeface="+mn-lt"/>
                <a:ea typeface="+mn-ea"/>
                <a:cs typeface="+mn-cs"/>
              </a:rPr>
              <a:t>Lefkara</a:t>
            </a:r>
            <a:r>
              <a:rPr lang="en-GB" sz="1200" kern="1200" dirty="0">
                <a:solidFill>
                  <a:schemeClr val="tx1"/>
                </a:solidFill>
                <a:latin typeface="+mn-lt"/>
                <a:ea typeface="+mn-ea"/>
                <a:cs typeface="+mn-cs"/>
              </a:rPr>
              <a:t> (picture above) even Leonardo da Vinci visited </a:t>
            </a:r>
            <a:r>
              <a:rPr lang="en-GB" sz="1200" kern="1200" dirty="0" err="1">
                <a:solidFill>
                  <a:schemeClr val="tx1"/>
                </a:solidFill>
                <a:latin typeface="+mn-lt"/>
                <a:ea typeface="+mn-ea"/>
                <a:cs typeface="+mn-cs"/>
              </a:rPr>
              <a:t>Lefkara</a:t>
            </a:r>
            <a:r>
              <a:rPr lang="en-GB" sz="1200" kern="1200" dirty="0">
                <a:solidFill>
                  <a:schemeClr val="tx1"/>
                </a:solidFill>
                <a:latin typeface="+mn-lt"/>
                <a:ea typeface="+mn-ea"/>
                <a:cs typeface="+mn-cs"/>
              </a:rPr>
              <a:t> in </a:t>
            </a:r>
            <a:r>
              <a:rPr lang="en-CY" sz="1200" b="0" i="0" kern="1200" dirty="0">
                <a:solidFill>
                  <a:schemeClr val="tx1"/>
                </a:solidFill>
                <a:effectLst/>
                <a:latin typeface="+mn-lt"/>
                <a:ea typeface="+mn-ea"/>
                <a:cs typeface="+mn-cs"/>
              </a:rPr>
              <a:t> 1481</a:t>
            </a:r>
            <a:r>
              <a:rPr lang="en-GB" sz="1200" b="0" i="0" kern="1200" dirty="0">
                <a:solidFill>
                  <a:schemeClr val="tx1"/>
                </a:solidFill>
                <a:effectLst/>
                <a:latin typeface="+mn-lt"/>
                <a:ea typeface="+mn-ea"/>
                <a:cs typeface="+mn-cs"/>
              </a:rPr>
              <a:t>.</a:t>
            </a:r>
          </a:p>
          <a:p>
            <a:r>
              <a:rPr lang="en-GB" sz="1200" kern="1200" dirty="0">
                <a:solidFill>
                  <a:schemeClr val="tx1"/>
                </a:solidFill>
                <a:latin typeface="+mn-lt"/>
                <a:ea typeface="+mn-ea"/>
                <a:cs typeface="+mn-cs"/>
              </a:rPr>
              <a:t>For wine lovers we even have some great wineries, including the no.1 wine producer on the island, Zambartas Wineries, yes it is a relative.</a:t>
            </a:r>
            <a:endParaRPr lang="en-CY" sz="1200" kern="120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BDDBA7F4-A721-4D76-BC11-9030BE7887B7}" type="slidenum">
              <a:rPr lang="en-CY" smtClean="0"/>
              <a:t>19</a:t>
            </a:fld>
            <a:endParaRPr lang="en-CY"/>
          </a:p>
        </p:txBody>
      </p:sp>
    </p:spTree>
    <p:extLst>
      <p:ext uri="{BB962C8B-B14F-4D97-AF65-F5344CB8AC3E}">
        <p14:creationId xmlns:p14="http://schemas.microsoft.com/office/powerpoint/2010/main" val="2894040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Cyprus is the third largest island in the Mediterranean Sea. Cyprus is a modern country that enjoys a strategic geographical location.  </a:t>
            </a:r>
          </a:p>
          <a:p>
            <a:r>
              <a:rPr lang="en-GB" dirty="0"/>
              <a:t>With over 320 days of sunshine each year, Cyprus is the obvious choice for sun lovers!</a:t>
            </a:r>
          </a:p>
          <a:p>
            <a:pPr algn="l"/>
            <a:r>
              <a:rPr lang="en-GB" dirty="0">
                <a:highlight>
                  <a:srgbClr val="FFFF00"/>
                </a:highlight>
              </a:rPr>
              <a:t>With double tax treaties with more than 60 countries </a:t>
            </a:r>
            <a:r>
              <a:rPr lang="en-GB" dirty="0"/>
              <a:t>and corporation tax set at 12.5% , its easy to save money if you live in Cyprus.</a:t>
            </a:r>
          </a:p>
          <a:p>
            <a:pPr algn="l"/>
            <a:r>
              <a:rPr lang="en-GB" dirty="0"/>
              <a:t>The cost of living is relatively lower than most EU countries.</a:t>
            </a:r>
          </a:p>
          <a:p>
            <a:pPr algn="l"/>
            <a:r>
              <a:rPr lang="en-GB" dirty="0"/>
              <a:t>Cyprus has also amazing facilities, such as great education system, National health system, transportation, 2 international airports.</a:t>
            </a:r>
          </a:p>
          <a:p>
            <a:pPr algn="l"/>
            <a:r>
              <a:rPr lang="en-GB" dirty="0"/>
              <a:t>A low crime rate, one of the lowest crime rates in EUROPE.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2</a:t>
            </a:fld>
            <a:endParaRPr lang="en-CY" dirty="0"/>
          </a:p>
        </p:txBody>
      </p:sp>
    </p:spTree>
    <p:extLst>
      <p:ext uri="{BB962C8B-B14F-4D97-AF65-F5344CB8AC3E}">
        <p14:creationId xmlns:p14="http://schemas.microsoft.com/office/powerpoint/2010/main" val="36252734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 questions?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20</a:t>
            </a:fld>
            <a:endParaRPr lang="en-CY"/>
          </a:p>
        </p:txBody>
      </p:sp>
    </p:spTree>
    <p:extLst>
      <p:ext uri="{BB962C8B-B14F-4D97-AF65-F5344CB8AC3E}">
        <p14:creationId xmlns:p14="http://schemas.microsoft.com/office/powerpoint/2010/main" val="3100577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a:p>
        </p:txBody>
      </p:sp>
      <p:sp>
        <p:nvSpPr>
          <p:cNvPr id="4" name="Slide Number Placeholder 3"/>
          <p:cNvSpPr>
            <a:spLocks noGrp="1"/>
          </p:cNvSpPr>
          <p:nvPr>
            <p:ph type="sldNum" sz="quarter" idx="5"/>
          </p:nvPr>
        </p:nvSpPr>
        <p:spPr/>
        <p:txBody>
          <a:bodyPr/>
          <a:lstStyle/>
          <a:p>
            <a:fld id="{BDDBA7F4-A721-4D76-BC11-9030BE7887B7}" type="slidenum">
              <a:rPr lang="en-CY" smtClean="0"/>
              <a:t>21</a:t>
            </a:fld>
            <a:endParaRPr lang="en-CY"/>
          </a:p>
        </p:txBody>
      </p:sp>
    </p:spTree>
    <p:extLst>
      <p:ext uri="{BB962C8B-B14F-4D97-AF65-F5344CB8AC3E}">
        <p14:creationId xmlns:p14="http://schemas.microsoft.com/office/powerpoint/2010/main" val="1808500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Geographically, Cyprus is perfectly placed between three continents –Europe, Africa and Asia, being a member of the EU, </a:t>
            </a:r>
            <a:r>
              <a:rPr lang="en-GB" dirty="0">
                <a:highlight>
                  <a:srgbClr val="FFFF00"/>
                </a:highlight>
              </a:rPr>
              <a:t>as a Cyprus citizen your business can benefit from all the EU advantages.</a:t>
            </a:r>
          </a:p>
          <a:p>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3</a:t>
            </a:fld>
            <a:endParaRPr lang="en-CY" dirty="0"/>
          </a:p>
        </p:txBody>
      </p:sp>
    </p:spTree>
    <p:extLst>
      <p:ext uri="{BB962C8B-B14F-4D97-AF65-F5344CB8AC3E}">
        <p14:creationId xmlns:p14="http://schemas.microsoft.com/office/powerpoint/2010/main" val="3934677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GB" dirty="0"/>
              <a:t> A company is tax resident in Cyprus, it is controlled and managed from Cyprus.</a:t>
            </a:r>
          </a:p>
          <a:p>
            <a:pPr marL="228600" indent="-228600">
              <a:buAutoNum type="arabicParenR"/>
            </a:pPr>
            <a:r>
              <a:rPr lang="en-GB" dirty="0"/>
              <a:t>A non- Cyprus tax resident company is taxed on income accrued or derived from a business activity that is carried out through a permanent establishment in Cyprus and on certain other income arising from sources in Cyprus. </a:t>
            </a:r>
          </a:p>
          <a:p>
            <a:pPr marL="228600" indent="-228600">
              <a:buAutoNum type="arabicParenR"/>
            </a:pPr>
            <a:r>
              <a:rPr lang="en-GB" dirty="0"/>
              <a:t>Corporate tax standard rate is 12.5 %, one of the lowest in the EU. Payable on profits not income. </a:t>
            </a:r>
          </a:p>
          <a:p>
            <a:pPr marL="228600" indent="-228600">
              <a:buAutoNum type="arabicParenR"/>
            </a:pPr>
            <a:r>
              <a:rPr lang="en-GB" dirty="0"/>
              <a:t>Capital Gains from disposals of shares, bonds, debentures and other titles of companies or other legal persons incorporated in Cyprus or abroad and options thereon are exempt.</a:t>
            </a:r>
          </a:p>
          <a:p>
            <a:pPr marL="228600" indent="-228600">
              <a:buAutoNum type="arabicParenR"/>
            </a:pPr>
            <a:r>
              <a:rPr lang="en-GB" dirty="0"/>
              <a:t>Shipping companies they have the option to be taxed based on their tonnage instead of their income.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4</a:t>
            </a:fld>
            <a:endParaRPr lang="en-CY" dirty="0"/>
          </a:p>
        </p:txBody>
      </p:sp>
    </p:spTree>
    <p:extLst>
      <p:ext uri="{BB962C8B-B14F-4D97-AF65-F5344CB8AC3E}">
        <p14:creationId xmlns:p14="http://schemas.microsoft.com/office/powerpoint/2010/main" val="1624202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DOMICILED EXPAINED: An individual who lives in more than “183 days” in a year is eligible to become </a:t>
            </a:r>
            <a:r>
              <a:rPr lang="en-GB" sz="1200" b="0" i="0" u="none"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Cyprus Tax resident</a:t>
            </a:r>
            <a:r>
              <a:rPr lang="en-GB" sz="1200" b="0" i="0" u="none" kern="1200" dirty="0">
                <a:solidFill>
                  <a:schemeClr val="tx1"/>
                </a:solidFill>
                <a:effectLst/>
                <a:latin typeface="+mn-lt"/>
                <a:ea typeface="+mn-ea"/>
                <a:cs typeface="+mn-cs"/>
              </a:rPr>
              <a:t> and benefit </a:t>
            </a:r>
            <a:r>
              <a:rPr lang="en-GB" sz="1200" b="0" i="0" kern="1200" dirty="0">
                <a:solidFill>
                  <a:schemeClr val="tx1"/>
                </a:solidFill>
                <a:effectLst/>
                <a:latin typeface="+mn-lt"/>
                <a:ea typeface="+mn-ea"/>
                <a:cs typeface="+mn-cs"/>
              </a:rPr>
              <a:t>from all the Personal Tax Advantages in Cyprus.</a:t>
            </a:r>
          </a:p>
          <a:p>
            <a:r>
              <a:rPr lang="en-GB" sz="1200" b="0" i="0" kern="1200" dirty="0">
                <a:solidFill>
                  <a:schemeClr val="tx1"/>
                </a:solidFill>
                <a:effectLst/>
                <a:latin typeface="+mn-lt"/>
                <a:ea typeface="+mn-ea"/>
                <a:cs typeface="+mn-cs"/>
              </a:rPr>
              <a:t>A </a:t>
            </a:r>
            <a:r>
              <a:rPr lang="en-GB" sz="1200" b="0" i="0" kern="1200" dirty="0">
                <a:solidFill>
                  <a:schemeClr val="tx1"/>
                </a:solidFill>
                <a:effectLst/>
                <a:latin typeface="+mn-lt"/>
                <a:ea typeface="+mn-ea"/>
                <a:cs typeface="+mn-cs"/>
                <a:hlinkClick r:id="rId3">
                  <a:extLst>
                    <a:ext uri="{A12FA001-AC4F-418D-AE19-62706E023703}">
                      <ahyp:hlinkClr xmlns:ahyp="http://schemas.microsoft.com/office/drawing/2018/hyperlinkcolor" val="tx"/>
                    </a:ext>
                  </a:extLst>
                </a:hlinkClick>
              </a:rPr>
              <a:t>Cyprus Tax resident</a:t>
            </a:r>
            <a:r>
              <a:rPr lang="en-GB" sz="1200" b="0" i="0" kern="1200" dirty="0">
                <a:solidFill>
                  <a:schemeClr val="tx1"/>
                </a:solidFill>
                <a:effectLst/>
                <a:latin typeface="+mn-lt"/>
                <a:ea typeface="+mn-ea"/>
                <a:cs typeface="+mn-cs"/>
              </a:rPr>
              <a:t> is taxed on his local and international income under the </a:t>
            </a:r>
            <a:r>
              <a:rPr lang="en-GB" sz="1200" b="0" i="0" kern="1200" dirty="0">
                <a:solidFill>
                  <a:schemeClr val="tx1"/>
                </a:solidFill>
                <a:effectLst/>
                <a:latin typeface="+mn-lt"/>
                <a:ea typeface="+mn-ea"/>
                <a:cs typeface="+mn-cs"/>
                <a:hlinkClick r:id="rId4">
                  <a:extLst>
                    <a:ext uri="{A12FA001-AC4F-418D-AE19-62706E023703}">
                      <ahyp:hlinkClr xmlns:ahyp="http://schemas.microsoft.com/office/drawing/2018/hyperlinkcolor" val="tx"/>
                    </a:ext>
                  </a:extLst>
                </a:hlinkClick>
              </a:rPr>
              <a:t>Cyprus tax</a:t>
            </a:r>
            <a:r>
              <a:rPr lang="en-GB" sz="1200" b="0" i="0" kern="1200" dirty="0">
                <a:solidFill>
                  <a:schemeClr val="tx1"/>
                </a:solidFill>
                <a:effectLst/>
                <a:latin typeface="+mn-lt"/>
                <a:ea typeface="+mn-ea"/>
                <a:cs typeface="+mn-cs"/>
              </a:rPr>
              <a:t> regime.</a:t>
            </a:r>
          </a:p>
          <a:p>
            <a:r>
              <a:rPr lang="en-GB" sz="1200" b="0" i="0" kern="1200" dirty="0">
                <a:solidFill>
                  <a:schemeClr val="tx1"/>
                </a:solidFill>
                <a:effectLst/>
                <a:latin typeface="+mn-lt"/>
                <a:ea typeface="+mn-ea"/>
                <a:cs typeface="+mn-cs"/>
              </a:rPr>
              <a:t>The individual has then the opportunity to be taxed on his international income and avoid double taxation.</a:t>
            </a:r>
          </a:p>
          <a:p>
            <a:endParaRPr lang="en-GB" dirty="0"/>
          </a:p>
          <a:p>
            <a:r>
              <a:rPr lang="en-GB" dirty="0"/>
              <a:t>The total tax is paid by the Company.</a:t>
            </a:r>
          </a:p>
          <a:p>
            <a:r>
              <a:rPr lang="en-GB" dirty="0"/>
              <a:t>This tax is called special contribution tax.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5</a:t>
            </a:fld>
            <a:endParaRPr lang="en-CY" dirty="0"/>
          </a:p>
        </p:txBody>
      </p:sp>
    </p:spTree>
    <p:extLst>
      <p:ext uri="{BB962C8B-B14F-4D97-AF65-F5344CB8AC3E}">
        <p14:creationId xmlns:p14="http://schemas.microsoft.com/office/powerpoint/2010/main" val="350929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Individuals who are not tax residents of Cyprus are taxed on income accrued or derived from sources in Cyprus.  An individual is tax resident in Cyprus if he spends more than 183 days in any one calendar year in Cyprus.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6</a:t>
            </a:fld>
            <a:endParaRPr lang="en-CY" dirty="0"/>
          </a:p>
        </p:txBody>
      </p:sp>
    </p:spTree>
    <p:extLst>
      <p:ext uri="{BB962C8B-B14F-4D97-AF65-F5344CB8AC3E}">
        <p14:creationId xmlns:p14="http://schemas.microsoft.com/office/powerpoint/2010/main" val="2382462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Y"/>
          </a:p>
        </p:txBody>
      </p:sp>
      <p:sp>
        <p:nvSpPr>
          <p:cNvPr id="4" name="Slide Number Placeholder 3"/>
          <p:cNvSpPr>
            <a:spLocks noGrp="1"/>
          </p:cNvSpPr>
          <p:nvPr>
            <p:ph type="sldNum" sz="quarter" idx="5"/>
          </p:nvPr>
        </p:nvSpPr>
        <p:spPr/>
        <p:txBody>
          <a:bodyPr/>
          <a:lstStyle/>
          <a:p>
            <a:fld id="{BDDBA7F4-A721-4D76-BC11-9030BE7887B7}" type="slidenum">
              <a:rPr lang="en-CY" smtClean="0"/>
              <a:t>7</a:t>
            </a:fld>
            <a:endParaRPr lang="en-CY"/>
          </a:p>
        </p:txBody>
      </p:sp>
    </p:spTree>
    <p:extLst>
      <p:ext uri="{BB962C8B-B14F-4D97-AF65-F5344CB8AC3E}">
        <p14:creationId xmlns:p14="http://schemas.microsoft.com/office/powerpoint/2010/main" val="2487595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GB" dirty="0"/>
              <a:t>Supply of goods and services on the acquisition of goods from other Member State and on the importation of goods from third countries. </a:t>
            </a:r>
          </a:p>
          <a:p>
            <a:pPr marL="228600" indent="-228600">
              <a:buAutoNum type="arabicParenR"/>
            </a:pPr>
            <a:r>
              <a:rPr lang="en-GB" dirty="0"/>
              <a:t>Cyprus constitutes an attractive EU VAT jurisdiction applying several options permissible by the EU Directive among others a flexible VAT Group.  </a:t>
            </a:r>
            <a:endParaRPr lang="en-CY" dirty="0"/>
          </a:p>
        </p:txBody>
      </p:sp>
      <p:sp>
        <p:nvSpPr>
          <p:cNvPr id="4" name="Slide Number Placeholder 3"/>
          <p:cNvSpPr>
            <a:spLocks noGrp="1"/>
          </p:cNvSpPr>
          <p:nvPr>
            <p:ph type="sldNum" sz="quarter" idx="5"/>
          </p:nvPr>
        </p:nvSpPr>
        <p:spPr/>
        <p:txBody>
          <a:bodyPr/>
          <a:lstStyle/>
          <a:p>
            <a:fld id="{BDDBA7F4-A721-4D76-BC11-9030BE7887B7}" type="slidenum">
              <a:rPr lang="en-CY" smtClean="0"/>
              <a:t>8</a:t>
            </a:fld>
            <a:endParaRPr lang="en-CY" dirty="0"/>
          </a:p>
        </p:txBody>
      </p:sp>
    </p:spTree>
    <p:extLst>
      <p:ext uri="{BB962C8B-B14F-4D97-AF65-F5344CB8AC3E}">
        <p14:creationId xmlns:p14="http://schemas.microsoft.com/office/powerpoint/2010/main" val="3060403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GB" dirty="0"/>
              <a:t>The registration of a Cyprus Company is easy and straight forward procedure. </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GB" dirty="0"/>
              <a:t>Submit a name check/search application, for reserving a name – formal approval to use the name is required from the Companies Registry before the name can be used. </a:t>
            </a:r>
          </a:p>
          <a:p>
            <a:pPr marL="228600" indent="-228600">
              <a:buAutoNum type="arabicParenR"/>
            </a:pPr>
            <a:r>
              <a:rPr lang="en-GB" dirty="0"/>
              <a:t>Formation of a Cyprus Company mainly comprises the drafting of the Cypriot company’s Memorandum and Articles of Association, the appointment of directors and company secretary.</a:t>
            </a:r>
          </a:p>
          <a:p>
            <a:pPr marL="228600" indent="-228600">
              <a:buAutoNum type="arabicParenR"/>
            </a:pPr>
            <a:r>
              <a:rPr lang="en-GB" dirty="0"/>
              <a:t>The name check application can be done online through the official website of the Companies Registry.</a:t>
            </a:r>
          </a:p>
          <a:p>
            <a:pPr marL="228600" indent="-228600">
              <a:buAutoNum type="arabicParenR"/>
            </a:pPr>
            <a:r>
              <a:rPr lang="en-GB" dirty="0"/>
              <a:t>However, the signing of the M &amp; A of Association of the company does not render the company operative yet, unlike in some other countries, where a company formed may act and conduct business with the status ‘ under incorporation’.</a:t>
            </a:r>
          </a:p>
          <a:p>
            <a:pPr marL="228600" indent="-228600">
              <a:buAutoNum type="arabicParenR"/>
            </a:pPr>
            <a:r>
              <a:rPr lang="en-GB" dirty="0"/>
              <a:t>Depending on the workload at the Cyprus Registrar of Companies, Cyprus company registration may take one week from the date of submission of the application for Cypriot company registration.</a:t>
            </a:r>
          </a:p>
        </p:txBody>
      </p:sp>
      <p:sp>
        <p:nvSpPr>
          <p:cNvPr id="4" name="Slide Number Placeholder 3"/>
          <p:cNvSpPr>
            <a:spLocks noGrp="1"/>
          </p:cNvSpPr>
          <p:nvPr>
            <p:ph type="sldNum" sz="quarter" idx="5"/>
          </p:nvPr>
        </p:nvSpPr>
        <p:spPr/>
        <p:txBody>
          <a:bodyPr/>
          <a:lstStyle/>
          <a:p>
            <a:fld id="{BDDBA7F4-A721-4D76-BC11-9030BE7887B7}" type="slidenum">
              <a:rPr lang="en-CY" smtClean="0"/>
              <a:t>9</a:t>
            </a:fld>
            <a:endParaRPr lang="en-CY"/>
          </a:p>
        </p:txBody>
      </p:sp>
    </p:spTree>
    <p:extLst>
      <p:ext uri="{BB962C8B-B14F-4D97-AF65-F5344CB8AC3E}">
        <p14:creationId xmlns:p14="http://schemas.microsoft.com/office/powerpoint/2010/main" val="344701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E61006CB-3AFB-4B05-BD16-81E3E7D5A76C}" type="datetime8">
              <a:rPr lang="en-CY" smtClean="0"/>
              <a:t>18/05/2020 4:50 PM</a:t>
            </a:fld>
            <a:endParaRPr lang="en-CY"/>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r>
              <a:rPr lang="en-GB"/>
              <a:t>Vasiliki Malta</a:t>
            </a:r>
            <a:endParaRPr lang="en-CY"/>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E0D5AFBB-A0ED-4CAC-B54C-74BE5DEC895E}" type="slidenum">
              <a:rPr lang="en-CY" smtClean="0"/>
              <a:t>‹#›</a:t>
            </a:fld>
            <a:endParaRPr lang="en-CY"/>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1754016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471731-4487-495D-8CA1-21991C431D82}" type="datetime8">
              <a:rPr lang="en-CY" smtClean="0"/>
              <a:t>18/05/2020 4:50 PM</a:t>
            </a:fld>
            <a:endParaRPr lang="en-CY"/>
          </a:p>
        </p:txBody>
      </p:sp>
      <p:sp>
        <p:nvSpPr>
          <p:cNvPr id="5" name="Footer Placeholder 4"/>
          <p:cNvSpPr>
            <a:spLocks noGrp="1"/>
          </p:cNvSpPr>
          <p:nvPr>
            <p:ph type="ftr" sz="quarter" idx="11"/>
          </p:nvPr>
        </p:nvSpPr>
        <p:spPr/>
        <p:txBody>
          <a:bodyPr/>
          <a:lstStyle/>
          <a:p>
            <a:r>
              <a:rPr lang="en-GB"/>
              <a:t>Vasiliki Malta</a:t>
            </a:r>
            <a:endParaRPr lang="en-CY"/>
          </a:p>
        </p:txBody>
      </p:sp>
      <p:sp>
        <p:nvSpPr>
          <p:cNvPr id="6" name="Slide Number Placeholder 5"/>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48463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80D07D-312B-4963-BB79-D2CCC11FD86F}" type="datetime8">
              <a:rPr lang="en-CY" smtClean="0"/>
              <a:t>18/05/2020 4:50 PM</a:t>
            </a:fld>
            <a:endParaRPr lang="en-CY"/>
          </a:p>
        </p:txBody>
      </p:sp>
      <p:sp>
        <p:nvSpPr>
          <p:cNvPr id="5" name="Footer Placeholder 4"/>
          <p:cNvSpPr>
            <a:spLocks noGrp="1"/>
          </p:cNvSpPr>
          <p:nvPr>
            <p:ph type="ftr" sz="quarter" idx="11"/>
          </p:nvPr>
        </p:nvSpPr>
        <p:spPr/>
        <p:txBody>
          <a:bodyPr/>
          <a:lstStyle/>
          <a:p>
            <a:r>
              <a:rPr lang="en-GB"/>
              <a:t>Vasiliki Malta</a:t>
            </a:r>
            <a:endParaRPr lang="en-CY"/>
          </a:p>
        </p:txBody>
      </p:sp>
      <p:sp>
        <p:nvSpPr>
          <p:cNvPr id="6" name="Slide Number Placeholder 5"/>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1216478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C43081-D383-4301-A9C6-850C6B644381}" type="datetime8">
              <a:rPr lang="en-CY" smtClean="0"/>
              <a:t>18/05/2020 4:50 PM</a:t>
            </a:fld>
            <a:endParaRPr lang="en-CY"/>
          </a:p>
        </p:txBody>
      </p:sp>
      <p:sp>
        <p:nvSpPr>
          <p:cNvPr id="5" name="Footer Placeholder 4"/>
          <p:cNvSpPr>
            <a:spLocks noGrp="1"/>
          </p:cNvSpPr>
          <p:nvPr>
            <p:ph type="ftr" sz="quarter" idx="11"/>
          </p:nvPr>
        </p:nvSpPr>
        <p:spPr/>
        <p:txBody>
          <a:bodyPr/>
          <a:lstStyle/>
          <a:p>
            <a:r>
              <a:rPr lang="en-GB"/>
              <a:t>Vasiliki Malta</a:t>
            </a:r>
            <a:endParaRPr lang="en-CY"/>
          </a:p>
        </p:txBody>
      </p:sp>
      <p:sp>
        <p:nvSpPr>
          <p:cNvPr id="6" name="Slide Number Placeholder 5"/>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20871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17D87DB2-56AB-48AE-A09A-3374F06A4879}" type="datetime8">
              <a:rPr lang="en-CY" smtClean="0"/>
              <a:t>18/05/2020 4:50 PM</a:t>
            </a:fld>
            <a:endParaRPr lang="en-CY"/>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r>
              <a:rPr lang="en-GB"/>
              <a:t>Vasiliki Malta</a:t>
            </a:r>
            <a:endParaRPr lang="en-CY"/>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E0D5AFBB-A0ED-4CAC-B54C-74BE5DEC895E}" type="slidenum">
              <a:rPr lang="en-CY" smtClean="0"/>
              <a:t>‹#›</a:t>
            </a:fld>
            <a:endParaRPr lang="en-CY"/>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39608405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DC9DC7-2FFE-4E14-AB63-3D4EB67078FF}" type="datetime8">
              <a:rPr lang="en-CY" smtClean="0"/>
              <a:t>18/05/2020 4:50 PM</a:t>
            </a:fld>
            <a:endParaRPr lang="en-CY"/>
          </a:p>
        </p:txBody>
      </p:sp>
      <p:sp>
        <p:nvSpPr>
          <p:cNvPr id="6" name="Footer Placeholder 5"/>
          <p:cNvSpPr>
            <a:spLocks noGrp="1"/>
          </p:cNvSpPr>
          <p:nvPr>
            <p:ph type="ftr" sz="quarter" idx="11"/>
          </p:nvPr>
        </p:nvSpPr>
        <p:spPr/>
        <p:txBody>
          <a:bodyPr/>
          <a:lstStyle/>
          <a:p>
            <a:r>
              <a:rPr lang="en-GB"/>
              <a:t>Vasiliki Malta</a:t>
            </a:r>
            <a:endParaRPr lang="en-CY"/>
          </a:p>
        </p:txBody>
      </p:sp>
      <p:sp>
        <p:nvSpPr>
          <p:cNvPr id="7" name="Slide Number Placeholder 6"/>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148142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5271B2-007C-49D6-992D-EE3DF79FA9EA}" type="datetime8">
              <a:rPr lang="en-CY" smtClean="0"/>
              <a:t>18/05/2020 4:50 PM</a:t>
            </a:fld>
            <a:endParaRPr lang="en-CY"/>
          </a:p>
        </p:txBody>
      </p:sp>
      <p:sp>
        <p:nvSpPr>
          <p:cNvPr id="8" name="Footer Placeholder 7"/>
          <p:cNvSpPr>
            <a:spLocks noGrp="1"/>
          </p:cNvSpPr>
          <p:nvPr>
            <p:ph type="ftr" sz="quarter" idx="11"/>
          </p:nvPr>
        </p:nvSpPr>
        <p:spPr/>
        <p:txBody>
          <a:bodyPr/>
          <a:lstStyle/>
          <a:p>
            <a:r>
              <a:rPr lang="en-GB"/>
              <a:t>Vasiliki Malta</a:t>
            </a:r>
            <a:endParaRPr lang="en-CY"/>
          </a:p>
        </p:txBody>
      </p:sp>
      <p:sp>
        <p:nvSpPr>
          <p:cNvPr id="9" name="Slide Number Placeholder 8"/>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2148369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B07F5B6-A727-47D4-878E-E7335F3C59D9}" type="datetime8">
              <a:rPr lang="en-CY" smtClean="0"/>
              <a:t>18/05/2020 4:50 PM</a:t>
            </a:fld>
            <a:endParaRPr lang="en-CY"/>
          </a:p>
        </p:txBody>
      </p:sp>
      <p:sp>
        <p:nvSpPr>
          <p:cNvPr id="4" name="Footer Placeholder 3"/>
          <p:cNvSpPr>
            <a:spLocks noGrp="1"/>
          </p:cNvSpPr>
          <p:nvPr>
            <p:ph type="ftr" sz="quarter" idx="11"/>
          </p:nvPr>
        </p:nvSpPr>
        <p:spPr/>
        <p:txBody>
          <a:bodyPr/>
          <a:lstStyle/>
          <a:p>
            <a:r>
              <a:rPr lang="en-GB"/>
              <a:t>Vasiliki Malta</a:t>
            </a:r>
            <a:endParaRPr lang="en-CY"/>
          </a:p>
        </p:txBody>
      </p:sp>
      <p:sp>
        <p:nvSpPr>
          <p:cNvPr id="5" name="Slide Number Placeholder 4"/>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14291709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0996E-E3BF-4EAF-971A-B79F21F4BB25}" type="datetime8">
              <a:rPr lang="en-CY" smtClean="0"/>
              <a:t>18/05/2020 4:50 PM</a:t>
            </a:fld>
            <a:endParaRPr lang="en-CY"/>
          </a:p>
        </p:txBody>
      </p:sp>
      <p:sp>
        <p:nvSpPr>
          <p:cNvPr id="3" name="Footer Placeholder 2"/>
          <p:cNvSpPr>
            <a:spLocks noGrp="1"/>
          </p:cNvSpPr>
          <p:nvPr>
            <p:ph type="ftr" sz="quarter" idx="11"/>
          </p:nvPr>
        </p:nvSpPr>
        <p:spPr/>
        <p:txBody>
          <a:bodyPr/>
          <a:lstStyle/>
          <a:p>
            <a:r>
              <a:rPr lang="en-GB"/>
              <a:t>Vasiliki Malta</a:t>
            </a:r>
            <a:endParaRPr lang="en-CY"/>
          </a:p>
        </p:txBody>
      </p:sp>
      <p:sp>
        <p:nvSpPr>
          <p:cNvPr id="4" name="Slide Number Placeholder 3"/>
          <p:cNvSpPr>
            <a:spLocks noGrp="1"/>
          </p:cNvSpPr>
          <p:nvPr>
            <p:ph type="sldNum" sz="quarter" idx="12"/>
          </p:nvPr>
        </p:nvSpPr>
        <p:spPr/>
        <p:txBody>
          <a:bodyPr/>
          <a:lstStyle/>
          <a:p>
            <a:fld id="{E0D5AFBB-A0ED-4CAC-B54C-74BE5DEC895E}" type="slidenum">
              <a:rPr lang="en-CY" smtClean="0"/>
              <a:t>‹#›</a:t>
            </a:fld>
            <a:endParaRPr lang="en-CY"/>
          </a:p>
        </p:txBody>
      </p:sp>
    </p:spTree>
    <p:extLst>
      <p:ext uri="{BB962C8B-B14F-4D97-AF65-F5344CB8AC3E}">
        <p14:creationId xmlns:p14="http://schemas.microsoft.com/office/powerpoint/2010/main" val="3544920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EAE8BCC-33F0-4C70-844E-0B2F8F5306FD}" type="datetime8">
              <a:rPr lang="en-CY" smtClean="0"/>
              <a:t>18/05/2020 4:50 PM</a:t>
            </a:fld>
            <a:endParaRPr lang="en-CY"/>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GB"/>
              <a:t>Vasiliki Malta</a:t>
            </a:r>
            <a:endParaRPr lang="en-CY"/>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0D5AFBB-A0ED-4CAC-B54C-74BE5DEC895E}" type="slidenum">
              <a:rPr lang="en-CY" smtClean="0"/>
              <a:t>‹#›</a:t>
            </a:fld>
            <a:endParaRPr lang="en-CY"/>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10278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BE5566E-F9F4-4AE9-ACBD-9F27A4CF8E5B}" type="datetime8">
              <a:rPr lang="en-CY" smtClean="0"/>
              <a:t>18/05/2020 4:50 PM</a:t>
            </a:fld>
            <a:endParaRPr lang="en-CY"/>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r>
              <a:rPr lang="en-GB"/>
              <a:t>Vasiliki Malta</a:t>
            </a:r>
            <a:endParaRPr lang="en-CY"/>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0D5AFBB-A0ED-4CAC-B54C-74BE5DEC895E}" type="slidenum">
              <a:rPr lang="en-CY" smtClean="0"/>
              <a:t>‹#›</a:t>
            </a:fld>
            <a:endParaRPr lang="en-CY"/>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09151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13FA87B-EABF-45AA-9393-5AEC19E575CB}" type="datetime8">
              <a:rPr lang="en-CY" smtClean="0"/>
              <a:t>18/05/2020 4:50 PM</a:t>
            </a:fld>
            <a:endParaRPr lang="en-CY"/>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r>
              <a:rPr lang="en-GB"/>
              <a:t>Vasiliki Malta</a:t>
            </a:r>
            <a:endParaRPr lang="en-CY"/>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E0D5AFBB-A0ED-4CAC-B54C-74BE5DEC895E}" type="slidenum">
              <a:rPr lang="en-CY" smtClean="0"/>
              <a:t>‹#›</a:t>
            </a:fld>
            <a:endParaRPr lang="en-CY"/>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0666936"/>
      </p:ext>
    </p:extLst>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Lst>
  <p:hf sldNum="0" hd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vasiliki.m@zambartaslaw.com.cy"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www.zambartaslawoffices.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F9A0C1C-8ABC-401B-8FE9-AC9327C4C5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D8C34EB-4C86-4635-A770-7156BAE2E797}"/>
              </a:ext>
            </a:extLst>
          </p:cNvPr>
          <p:cNvSpPr>
            <a:spLocks noGrp="1"/>
          </p:cNvSpPr>
          <p:nvPr>
            <p:ph type="ctrTitle"/>
          </p:nvPr>
        </p:nvSpPr>
        <p:spPr>
          <a:xfrm>
            <a:off x="8154186" y="634028"/>
            <a:ext cx="3355942" cy="3732835"/>
          </a:xfrm>
        </p:spPr>
        <p:txBody>
          <a:bodyPr>
            <a:normAutofit/>
          </a:bodyPr>
          <a:lstStyle/>
          <a:p>
            <a:r>
              <a:rPr lang="en-US" sz="4700" dirty="0"/>
              <a:t>substance in Cyprus</a:t>
            </a:r>
            <a:endParaRPr lang="en-CY" sz="4700" dirty="0"/>
          </a:p>
        </p:txBody>
      </p:sp>
      <p:sp>
        <p:nvSpPr>
          <p:cNvPr id="13" name="Freeform 6">
            <a:extLst>
              <a:ext uri="{FF2B5EF4-FFF2-40B4-BE49-F238E27FC236}">
                <a16:creationId xmlns:a16="http://schemas.microsoft.com/office/drawing/2014/main" id="{BA5783C3-2F96-40A7-A24F-30CB07AA3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649163" y="634028"/>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5" name="Freeform 6">
            <a:extLst>
              <a:ext uri="{FF2B5EF4-FFF2-40B4-BE49-F238E27FC236}">
                <a16:creationId xmlns:a16="http://schemas.microsoft.com/office/drawing/2014/main" id="{A9D08DBA-0326-4C4E-ACFB-576F3ABDD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94670" y="2016617"/>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pic>
        <p:nvPicPr>
          <p:cNvPr id="6" name="Picture 5" descr="A picture containing food&#10;&#10;Description automatically generated">
            <a:extLst>
              <a:ext uri="{FF2B5EF4-FFF2-40B4-BE49-F238E27FC236}">
                <a16:creationId xmlns:a16="http://schemas.microsoft.com/office/drawing/2014/main" id="{23207ADF-95A3-40E5-A2A6-72CB65C93B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9023" y="1938714"/>
            <a:ext cx="5659222" cy="3179763"/>
          </a:xfrm>
          <a:prstGeom prst="rect">
            <a:avLst/>
          </a:prstGeom>
        </p:spPr>
      </p:pic>
      <p:sp>
        <p:nvSpPr>
          <p:cNvPr id="3" name="Footer Placeholder 2">
            <a:extLst>
              <a:ext uri="{FF2B5EF4-FFF2-40B4-BE49-F238E27FC236}">
                <a16:creationId xmlns:a16="http://schemas.microsoft.com/office/drawing/2014/main" id="{2A6BE309-6AA7-4A09-81DC-7AFDAE3270F9}"/>
              </a:ext>
            </a:extLst>
          </p:cNvPr>
          <p:cNvSpPr>
            <a:spLocks noGrp="1"/>
          </p:cNvSpPr>
          <p:nvPr>
            <p:ph type="ftr" sz="quarter" idx="11"/>
          </p:nvPr>
        </p:nvSpPr>
        <p:spPr>
          <a:xfrm>
            <a:off x="2584054" y="6453386"/>
            <a:ext cx="960794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3912088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CE44B-F0BD-489D-B2D8-3A1555EB3401}"/>
              </a:ext>
            </a:extLst>
          </p:cNvPr>
          <p:cNvSpPr>
            <a:spLocks noGrp="1"/>
          </p:cNvSpPr>
          <p:nvPr>
            <p:ph type="title"/>
          </p:nvPr>
        </p:nvSpPr>
        <p:spPr/>
        <p:txBody>
          <a:bodyPr/>
          <a:lstStyle/>
          <a:p>
            <a:r>
              <a:rPr lang="en-GB" u="sng" dirty="0"/>
              <a:t>Chapter 3</a:t>
            </a:r>
            <a:br>
              <a:rPr lang="en-GB" dirty="0"/>
            </a:br>
            <a:r>
              <a:rPr lang="en-GB" dirty="0"/>
              <a:t>Cost of operating an office in Cyprus</a:t>
            </a:r>
            <a:endParaRPr lang="en-CY" dirty="0"/>
          </a:p>
        </p:txBody>
      </p:sp>
      <p:sp>
        <p:nvSpPr>
          <p:cNvPr id="3" name="Content Placeholder 2">
            <a:extLst>
              <a:ext uri="{FF2B5EF4-FFF2-40B4-BE49-F238E27FC236}">
                <a16:creationId xmlns:a16="http://schemas.microsoft.com/office/drawing/2014/main" id="{33BCA324-1118-47F7-ACCB-F5EB27A517F0}"/>
              </a:ext>
            </a:extLst>
          </p:cNvPr>
          <p:cNvSpPr>
            <a:spLocks noGrp="1"/>
          </p:cNvSpPr>
          <p:nvPr>
            <p:ph idx="1"/>
          </p:nvPr>
        </p:nvSpPr>
        <p:spPr/>
        <p:txBody>
          <a:bodyPr/>
          <a:lstStyle/>
          <a:p>
            <a:r>
              <a:rPr lang="en-GB" dirty="0"/>
              <a:t>The cheapest place to operate an office in Cyprus is </a:t>
            </a:r>
            <a:r>
              <a:rPr lang="en-GB" b="1" dirty="0" err="1"/>
              <a:t>Paphos</a:t>
            </a:r>
            <a:r>
              <a:rPr lang="en-GB" b="1" dirty="0"/>
              <a:t>:</a:t>
            </a:r>
          </a:p>
          <a:p>
            <a:pPr>
              <a:buFont typeface="Wingdings" panose="05000000000000000000" pitchFamily="2" charset="2"/>
              <a:buChar char="Ø"/>
            </a:pPr>
            <a:r>
              <a:rPr lang="en-GB" dirty="0"/>
              <a:t>Rental rates is approx. €500 per month;</a:t>
            </a:r>
          </a:p>
          <a:p>
            <a:pPr>
              <a:buFont typeface="Wingdings" panose="05000000000000000000" pitchFamily="2" charset="2"/>
              <a:buChar char="Ø"/>
            </a:pPr>
            <a:r>
              <a:rPr lang="en-GB" dirty="0"/>
              <a:t>Connection of electricity €250;</a:t>
            </a:r>
          </a:p>
          <a:p>
            <a:pPr>
              <a:buFont typeface="Wingdings" panose="05000000000000000000" pitchFamily="2" charset="2"/>
              <a:buChar char="Ø"/>
            </a:pPr>
            <a:r>
              <a:rPr lang="en-GB" dirty="0"/>
              <a:t>Connection of water €250;</a:t>
            </a:r>
          </a:p>
          <a:p>
            <a:pPr>
              <a:buFont typeface="Wingdings" panose="05000000000000000000" pitchFamily="2" charset="2"/>
              <a:buChar char="Ø"/>
            </a:pPr>
            <a:r>
              <a:rPr lang="en-GB" dirty="0"/>
              <a:t>Electricity is approx. €100 per month;</a:t>
            </a:r>
          </a:p>
          <a:p>
            <a:pPr>
              <a:buFont typeface="Wingdings" panose="05000000000000000000" pitchFamily="2" charset="2"/>
              <a:buChar char="Ø"/>
            </a:pPr>
            <a:r>
              <a:rPr lang="en-GB" dirty="0"/>
              <a:t>Water is approx. €20 per 3 months;</a:t>
            </a:r>
          </a:p>
          <a:p>
            <a:pPr>
              <a:buFont typeface="Wingdings" panose="05000000000000000000" pitchFamily="2" charset="2"/>
              <a:buChar char="Ø"/>
            </a:pPr>
            <a:r>
              <a:rPr lang="en-GB" dirty="0"/>
              <a:t>Refuse disposal €160 per year;</a:t>
            </a:r>
          </a:p>
          <a:p>
            <a:pPr>
              <a:buFont typeface="Wingdings" panose="05000000000000000000" pitchFamily="2" charset="2"/>
              <a:buChar char="Ø"/>
            </a:pPr>
            <a:r>
              <a:rPr lang="en-GB" dirty="0"/>
              <a:t>Communal expenses €20 per month.</a:t>
            </a:r>
            <a:endParaRPr lang="en-CY" dirty="0"/>
          </a:p>
        </p:txBody>
      </p:sp>
      <p:sp>
        <p:nvSpPr>
          <p:cNvPr id="4" name="Footer Placeholder 3">
            <a:extLst>
              <a:ext uri="{FF2B5EF4-FFF2-40B4-BE49-F238E27FC236}">
                <a16:creationId xmlns:a16="http://schemas.microsoft.com/office/drawing/2014/main" id="{4C3B9E8E-674C-44F7-A0CC-AC8923CA5368}"/>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238584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384505-DFBF-4B03-B4C6-5008277C8F4E}"/>
              </a:ext>
            </a:extLst>
          </p:cNvPr>
          <p:cNvSpPr>
            <a:spLocks noGrp="1"/>
          </p:cNvSpPr>
          <p:nvPr>
            <p:ph idx="1"/>
          </p:nvPr>
        </p:nvSpPr>
        <p:spPr>
          <a:xfrm>
            <a:off x="1371600" y="1631852"/>
            <a:ext cx="9601200" cy="3996397"/>
          </a:xfrm>
        </p:spPr>
        <p:txBody>
          <a:bodyPr/>
          <a:lstStyle/>
          <a:p>
            <a:r>
              <a:rPr lang="en-GB" dirty="0"/>
              <a:t>Approximate costs for telephone set up and maintenance fees:</a:t>
            </a:r>
          </a:p>
          <a:p>
            <a:pPr>
              <a:buFont typeface="Wingdings" panose="05000000000000000000" pitchFamily="2" charset="2"/>
              <a:buChar char="Ø"/>
            </a:pPr>
            <a:r>
              <a:rPr lang="en-GB" dirty="0"/>
              <a:t>A one – off payment of €270 plus maintenance fees of approx. €10 per month in addition to the costs of phone calls themselves.</a:t>
            </a:r>
          </a:p>
          <a:p>
            <a:r>
              <a:rPr lang="en-GB" dirty="0"/>
              <a:t>Approximate costs for email/Internet setup:</a:t>
            </a:r>
          </a:p>
          <a:p>
            <a:pPr>
              <a:buFont typeface="Wingdings" panose="05000000000000000000" pitchFamily="2" charset="2"/>
              <a:buChar char="Ø"/>
            </a:pPr>
            <a:r>
              <a:rPr lang="en-GB" dirty="0"/>
              <a:t>€200 plus VAT to set up Office365 </a:t>
            </a:r>
          </a:p>
          <a:p>
            <a:pPr>
              <a:buFont typeface="Wingdings" panose="05000000000000000000" pitchFamily="2" charset="2"/>
              <a:buChar char="Ø"/>
            </a:pPr>
            <a:r>
              <a:rPr lang="en-GB" dirty="0"/>
              <a:t>Email hosting; an annual fee of €75 plus VAT</a:t>
            </a:r>
          </a:p>
          <a:p>
            <a:pPr>
              <a:buFont typeface="Wingdings" panose="05000000000000000000" pitchFamily="2" charset="2"/>
              <a:buChar char="Ø"/>
            </a:pPr>
            <a:r>
              <a:rPr lang="en-GB" dirty="0"/>
              <a:t>Website hosting: an annual fee of €20 plus VAT</a:t>
            </a:r>
          </a:p>
          <a:p>
            <a:pPr>
              <a:buFont typeface="Wingdings" panose="05000000000000000000" pitchFamily="2" charset="2"/>
              <a:buChar char="Ø"/>
            </a:pPr>
            <a:r>
              <a:rPr lang="en-GB" dirty="0"/>
              <a:t>Maintenance charges for Office365: approx. €3 per month.</a:t>
            </a:r>
          </a:p>
        </p:txBody>
      </p:sp>
      <p:sp>
        <p:nvSpPr>
          <p:cNvPr id="2" name="Footer Placeholder 1">
            <a:extLst>
              <a:ext uri="{FF2B5EF4-FFF2-40B4-BE49-F238E27FC236}">
                <a16:creationId xmlns:a16="http://schemas.microsoft.com/office/drawing/2014/main" id="{64D92E5B-BC93-42BB-A394-8A5D308D3B4B}"/>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72963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D0B-6D19-46D3-A341-83CC61B98DA8}"/>
              </a:ext>
            </a:extLst>
          </p:cNvPr>
          <p:cNvSpPr>
            <a:spLocks noGrp="1"/>
          </p:cNvSpPr>
          <p:nvPr>
            <p:ph type="title"/>
          </p:nvPr>
        </p:nvSpPr>
        <p:spPr>
          <a:xfrm>
            <a:off x="7860667" y="685800"/>
            <a:ext cx="3656419" cy="1485900"/>
          </a:xfrm>
        </p:spPr>
        <p:txBody>
          <a:bodyPr>
            <a:normAutofit/>
          </a:bodyPr>
          <a:lstStyle/>
          <a:p>
            <a:r>
              <a:rPr lang="en-GB" dirty="0"/>
              <a:t>Salaries</a:t>
            </a:r>
            <a:endParaRPr lang="en-CY" dirty="0"/>
          </a:p>
        </p:txBody>
      </p:sp>
      <p:sp>
        <p:nvSpPr>
          <p:cNvPr id="17" name="Rectangle 12">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7">
            <a:extLst>
              <a:ext uri="{FF2B5EF4-FFF2-40B4-BE49-F238E27FC236}">
                <a16:creationId xmlns:a16="http://schemas.microsoft.com/office/drawing/2014/main" id="{A093EB4B-FE8B-474E-AE00-76D9E815F5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561" y="1843372"/>
            <a:ext cx="6517065" cy="2851215"/>
          </a:xfrm>
          <a:prstGeom prst="rect">
            <a:avLst/>
          </a:prstGeom>
        </p:spPr>
      </p:pic>
      <p:sp>
        <p:nvSpPr>
          <p:cNvPr id="3" name="Content Placeholder 2">
            <a:extLst>
              <a:ext uri="{FF2B5EF4-FFF2-40B4-BE49-F238E27FC236}">
                <a16:creationId xmlns:a16="http://schemas.microsoft.com/office/drawing/2014/main" id="{80E163C3-D76A-4B28-89CA-D785CDB538A3}"/>
              </a:ext>
            </a:extLst>
          </p:cNvPr>
          <p:cNvSpPr>
            <a:spLocks noGrp="1"/>
          </p:cNvSpPr>
          <p:nvPr>
            <p:ph idx="1"/>
          </p:nvPr>
        </p:nvSpPr>
        <p:spPr>
          <a:xfrm>
            <a:off x="7860667" y="2286000"/>
            <a:ext cx="3656419" cy="3581400"/>
          </a:xfrm>
        </p:spPr>
        <p:txBody>
          <a:bodyPr>
            <a:normAutofit/>
          </a:bodyPr>
          <a:lstStyle/>
          <a:p>
            <a:r>
              <a:rPr lang="en-GB" dirty="0"/>
              <a:t>The minimum salary in Cyprus is €870 per month</a:t>
            </a:r>
          </a:p>
          <a:p>
            <a:r>
              <a:rPr lang="en-GB" dirty="0"/>
              <a:t>Part – time employee can be employed with a salary at the range of €500 to €550 per month</a:t>
            </a:r>
            <a:endParaRPr lang="en-CY" dirty="0"/>
          </a:p>
        </p:txBody>
      </p:sp>
      <p:sp>
        <p:nvSpPr>
          <p:cNvPr id="4" name="Footer Placeholder 3">
            <a:extLst>
              <a:ext uri="{FF2B5EF4-FFF2-40B4-BE49-F238E27FC236}">
                <a16:creationId xmlns:a16="http://schemas.microsoft.com/office/drawing/2014/main" id="{578D7479-0F2C-40A9-B382-17211AC6E8A1}"/>
              </a:ext>
            </a:extLst>
          </p:cNvPr>
          <p:cNvSpPr>
            <a:spLocks noGrp="1"/>
          </p:cNvSpPr>
          <p:nvPr>
            <p:ph type="ftr" sz="quarter" idx="11"/>
          </p:nvPr>
        </p:nvSpPr>
        <p:spPr>
          <a:xfrm>
            <a:off x="2893564" y="6453386"/>
            <a:ext cx="9298436" cy="404614"/>
          </a:xfrm>
        </p:spPr>
        <p:txBody>
          <a:bodyPr>
            <a:normAutofit/>
          </a:bodyPr>
          <a:lstStyle/>
          <a:p>
            <a:pPr algn="r">
              <a:spcAft>
                <a:spcPts val="600"/>
              </a:spcAft>
            </a:pPr>
            <a:r>
              <a:rPr lang="en-GB" dirty="0"/>
              <a:t>Vasiliki Malta</a:t>
            </a:r>
            <a:endParaRPr lang="en-CY" dirty="0"/>
          </a:p>
        </p:txBody>
      </p:sp>
    </p:spTree>
    <p:extLst>
      <p:ext uri="{BB962C8B-B14F-4D97-AF65-F5344CB8AC3E}">
        <p14:creationId xmlns:p14="http://schemas.microsoft.com/office/powerpoint/2010/main" val="4116126809"/>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4CF26-855A-4A63-BC31-22CA698523E6}"/>
              </a:ext>
            </a:extLst>
          </p:cNvPr>
          <p:cNvSpPr>
            <a:spLocks noGrp="1"/>
          </p:cNvSpPr>
          <p:nvPr>
            <p:ph type="title"/>
          </p:nvPr>
        </p:nvSpPr>
        <p:spPr>
          <a:xfrm>
            <a:off x="1371600" y="685800"/>
            <a:ext cx="3282695" cy="1485900"/>
          </a:xfrm>
        </p:spPr>
        <p:txBody>
          <a:bodyPr>
            <a:normAutofit fontScale="90000"/>
          </a:bodyPr>
          <a:lstStyle/>
          <a:p>
            <a:r>
              <a:rPr lang="en-GB" sz="3400" u="sng" dirty="0"/>
              <a:t>Chapter 4</a:t>
            </a:r>
            <a:br>
              <a:rPr lang="en-GB" sz="3400" dirty="0"/>
            </a:br>
            <a:r>
              <a:rPr lang="en-GB" sz="3400" dirty="0"/>
              <a:t>Cyprus Investment Program</a:t>
            </a:r>
            <a:endParaRPr lang="en-CY" sz="3400" dirty="0"/>
          </a:p>
        </p:txBody>
      </p:sp>
      <p:sp>
        <p:nvSpPr>
          <p:cNvPr id="3" name="Content Placeholder 2">
            <a:extLst>
              <a:ext uri="{FF2B5EF4-FFF2-40B4-BE49-F238E27FC236}">
                <a16:creationId xmlns:a16="http://schemas.microsoft.com/office/drawing/2014/main" id="{226081FD-2D1F-425F-A68E-0710AE1B27D6}"/>
              </a:ext>
            </a:extLst>
          </p:cNvPr>
          <p:cNvSpPr>
            <a:spLocks noGrp="1"/>
          </p:cNvSpPr>
          <p:nvPr>
            <p:ph idx="1"/>
          </p:nvPr>
        </p:nvSpPr>
        <p:spPr>
          <a:xfrm>
            <a:off x="1371600" y="2286000"/>
            <a:ext cx="3282694" cy="3581400"/>
          </a:xfrm>
        </p:spPr>
        <p:txBody>
          <a:bodyPr>
            <a:normAutofit/>
          </a:bodyPr>
          <a:lstStyle/>
          <a:p>
            <a:r>
              <a:rPr lang="en-GB" sz="1900" dirty="0"/>
              <a:t>What is the Cyprus Investment Program?</a:t>
            </a:r>
          </a:p>
          <a:p>
            <a:pPr marL="0" indent="0">
              <a:buNone/>
            </a:pPr>
            <a:r>
              <a:rPr lang="en-GB" sz="1900" dirty="0"/>
              <a:t>Cyprus Investment Programme grants </a:t>
            </a:r>
            <a:r>
              <a:rPr lang="en-GB" sz="1900" b="1" dirty="0"/>
              <a:t>Cyprus Citizenship</a:t>
            </a:r>
            <a:r>
              <a:rPr lang="en-GB" sz="1900" dirty="0"/>
              <a:t> by investment to successful applicants and their families in 6 months.  Individuals seeking for a second passport have to invest </a:t>
            </a:r>
            <a:r>
              <a:rPr lang="en-GB" sz="1900" b="1" dirty="0"/>
              <a:t>€2.5 million </a:t>
            </a:r>
            <a:r>
              <a:rPr lang="en-GB" sz="1900" dirty="0"/>
              <a:t>in Cyprus economy and meet some additional criteria. </a:t>
            </a:r>
            <a:endParaRPr lang="el-GR" sz="1900" dirty="0"/>
          </a:p>
          <a:p>
            <a:pPr marL="0" indent="0">
              <a:buNone/>
            </a:pPr>
            <a:endParaRPr lang="en-CY" sz="1900" dirty="0"/>
          </a:p>
        </p:txBody>
      </p:sp>
      <p:pic>
        <p:nvPicPr>
          <p:cNvPr id="5" name="Picture 4" descr="A close up of a sign&#10;&#10;Description automatically generated">
            <a:extLst>
              <a:ext uri="{FF2B5EF4-FFF2-40B4-BE49-F238E27FC236}">
                <a16:creationId xmlns:a16="http://schemas.microsoft.com/office/drawing/2014/main" id="{81B95383-6E21-446F-B165-0BF820FEF6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1467" y="1313860"/>
            <a:ext cx="6517065" cy="3910239"/>
          </a:xfrm>
          <a:prstGeom prst="rect">
            <a:avLst/>
          </a:prstGeom>
        </p:spPr>
      </p:pic>
      <p:sp>
        <p:nvSpPr>
          <p:cNvPr id="4" name="Footer Placeholder 3">
            <a:extLst>
              <a:ext uri="{FF2B5EF4-FFF2-40B4-BE49-F238E27FC236}">
                <a16:creationId xmlns:a16="http://schemas.microsoft.com/office/drawing/2014/main" id="{97224D36-A748-4039-BC05-A063F5431504}"/>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962581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C7DB-7DAC-4F03-84F6-9309669A53D9}"/>
              </a:ext>
            </a:extLst>
          </p:cNvPr>
          <p:cNvSpPr>
            <a:spLocks noGrp="1"/>
          </p:cNvSpPr>
          <p:nvPr>
            <p:ph type="title"/>
          </p:nvPr>
        </p:nvSpPr>
        <p:spPr/>
        <p:txBody>
          <a:bodyPr/>
          <a:lstStyle/>
          <a:p>
            <a:r>
              <a:rPr lang="en-GB" dirty="0"/>
              <a:t>Changes to the Investment Program</a:t>
            </a:r>
            <a:endParaRPr lang="en-CY" dirty="0"/>
          </a:p>
        </p:txBody>
      </p:sp>
      <p:sp>
        <p:nvSpPr>
          <p:cNvPr id="3" name="Content Placeholder 2">
            <a:extLst>
              <a:ext uri="{FF2B5EF4-FFF2-40B4-BE49-F238E27FC236}">
                <a16:creationId xmlns:a16="http://schemas.microsoft.com/office/drawing/2014/main" id="{061E5100-983F-44A2-8825-8F3061FFC40C}"/>
              </a:ext>
            </a:extLst>
          </p:cNvPr>
          <p:cNvSpPr>
            <a:spLocks noGrp="1"/>
          </p:cNvSpPr>
          <p:nvPr>
            <p:ph idx="1"/>
          </p:nvPr>
        </p:nvSpPr>
        <p:spPr>
          <a:xfrm>
            <a:off x="1371600" y="1792224"/>
            <a:ext cx="9601200" cy="4075176"/>
          </a:xfrm>
        </p:spPr>
        <p:txBody>
          <a:bodyPr>
            <a:normAutofit/>
          </a:bodyPr>
          <a:lstStyle/>
          <a:p>
            <a:r>
              <a:rPr lang="en-GB" dirty="0"/>
              <a:t>The potential investor should already be a </a:t>
            </a:r>
            <a:r>
              <a:rPr lang="en-GB" b="1" dirty="0"/>
              <a:t>holder of a Schengen Visa</a:t>
            </a:r>
            <a:r>
              <a:rPr lang="en-GB" dirty="0"/>
              <a:t> before being able to apply for investment, and Government Bonds are no longer included in the list of qualifying investments.</a:t>
            </a:r>
          </a:p>
          <a:p>
            <a:r>
              <a:rPr lang="en-GB" dirty="0"/>
              <a:t>Overall the CIP, as it now stands, includes citizenship by investment, through new aspects that cannot be waived, such as a €75,000 donation to the Cyprus Land Development Association.</a:t>
            </a:r>
          </a:p>
        </p:txBody>
      </p:sp>
      <p:sp>
        <p:nvSpPr>
          <p:cNvPr id="4" name="Footer Placeholder 3">
            <a:extLst>
              <a:ext uri="{FF2B5EF4-FFF2-40B4-BE49-F238E27FC236}">
                <a16:creationId xmlns:a16="http://schemas.microsoft.com/office/drawing/2014/main" id="{EC76BBF2-E103-480D-BAD7-6CAC0FD7C960}"/>
              </a:ext>
            </a:extLst>
          </p:cNvPr>
          <p:cNvSpPr>
            <a:spLocks noGrp="1"/>
          </p:cNvSpPr>
          <p:nvPr>
            <p:ph type="ftr" sz="quarter" idx="11"/>
          </p:nvPr>
        </p:nvSpPr>
        <p:spPr>
          <a:xfrm>
            <a:off x="2893563" y="6453386"/>
            <a:ext cx="9410731"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1102068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9B5FE-3B96-4CD4-AD45-15688B5E1883}"/>
              </a:ext>
            </a:extLst>
          </p:cNvPr>
          <p:cNvSpPr>
            <a:spLocks noGrp="1"/>
          </p:cNvSpPr>
          <p:nvPr>
            <p:ph type="title"/>
          </p:nvPr>
        </p:nvSpPr>
        <p:spPr>
          <a:xfrm>
            <a:off x="1371600" y="685800"/>
            <a:ext cx="9601200" cy="1173480"/>
          </a:xfrm>
        </p:spPr>
        <p:txBody>
          <a:bodyPr>
            <a:normAutofit fontScale="90000"/>
          </a:bodyPr>
          <a:lstStyle/>
          <a:p>
            <a:r>
              <a:rPr lang="en-GB" dirty="0"/>
              <a:t>Other changes to the Program include:</a:t>
            </a:r>
            <a:br>
              <a:rPr lang="en-GB" dirty="0"/>
            </a:br>
            <a:endParaRPr lang="en-CY" dirty="0"/>
          </a:p>
        </p:txBody>
      </p:sp>
      <p:sp>
        <p:nvSpPr>
          <p:cNvPr id="3" name="Content Placeholder 2">
            <a:extLst>
              <a:ext uri="{FF2B5EF4-FFF2-40B4-BE49-F238E27FC236}">
                <a16:creationId xmlns:a16="http://schemas.microsoft.com/office/drawing/2014/main" id="{4B97C72C-DE3C-4504-BD48-38AFB8E880D9}"/>
              </a:ext>
            </a:extLst>
          </p:cNvPr>
          <p:cNvSpPr>
            <a:spLocks noGrp="1"/>
          </p:cNvSpPr>
          <p:nvPr>
            <p:ph idx="1"/>
          </p:nvPr>
        </p:nvSpPr>
        <p:spPr>
          <a:xfrm>
            <a:off x="1371600" y="2057400"/>
            <a:ext cx="9601200" cy="3810000"/>
          </a:xfrm>
        </p:spPr>
        <p:txBody>
          <a:bodyPr>
            <a:normAutofit/>
          </a:bodyPr>
          <a:lstStyle/>
          <a:p>
            <a:pPr>
              <a:buFont typeface="Wingdings" panose="05000000000000000000" pitchFamily="2" charset="2"/>
              <a:buChar char="Ø"/>
            </a:pPr>
            <a:r>
              <a:rPr lang="en-GB" dirty="0"/>
              <a:t>The inclusion of the shipping sector in the list of eligible investments for the CIP</a:t>
            </a:r>
          </a:p>
          <a:p>
            <a:pPr>
              <a:buFont typeface="Wingdings" panose="05000000000000000000" pitchFamily="2" charset="2"/>
              <a:buChar char="Ø"/>
            </a:pPr>
            <a:r>
              <a:rPr lang="en-GB" dirty="0"/>
              <a:t>Investment in housing units (including a private permanent residence) has now been increased to €2.5 million from the previous €2 million). </a:t>
            </a:r>
          </a:p>
          <a:p>
            <a:pPr>
              <a:buFont typeface="Wingdings" panose="05000000000000000000" pitchFamily="2" charset="2"/>
              <a:buChar char="Ø"/>
            </a:pPr>
            <a:r>
              <a:rPr lang="en-GB" dirty="0"/>
              <a:t>Potential candidates can now invest in Cyprus Register </a:t>
            </a:r>
            <a:r>
              <a:rPr lang="en-GB"/>
              <a:t>Alternative Investment </a:t>
            </a:r>
            <a:r>
              <a:rPr lang="en-GB" dirty="0"/>
              <a:t>Funds(AIFs), as well as up to  €200,000 in the Cyprus Stock Exchange’s secondary market.</a:t>
            </a:r>
          </a:p>
          <a:p>
            <a:pPr>
              <a:buFont typeface="Wingdings" panose="05000000000000000000" pitchFamily="2" charset="2"/>
              <a:buChar char="Ø"/>
            </a:pPr>
            <a:endParaRPr lang="en-GB" dirty="0"/>
          </a:p>
        </p:txBody>
      </p:sp>
      <p:sp>
        <p:nvSpPr>
          <p:cNvPr id="4" name="Footer Placeholder 3">
            <a:extLst>
              <a:ext uri="{FF2B5EF4-FFF2-40B4-BE49-F238E27FC236}">
                <a16:creationId xmlns:a16="http://schemas.microsoft.com/office/drawing/2014/main" id="{250BBCFD-066F-4B89-B2EA-412F93E53778}"/>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1222107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8C01C-7056-4F34-9591-0855BB7B4CDF}"/>
              </a:ext>
            </a:extLst>
          </p:cNvPr>
          <p:cNvSpPr>
            <a:spLocks noGrp="1"/>
          </p:cNvSpPr>
          <p:nvPr>
            <p:ph type="title"/>
          </p:nvPr>
        </p:nvSpPr>
        <p:spPr/>
        <p:txBody>
          <a:bodyPr/>
          <a:lstStyle/>
          <a:p>
            <a:endParaRPr lang="en-CY" dirty="0"/>
          </a:p>
        </p:txBody>
      </p:sp>
      <p:sp>
        <p:nvSpPr>
          <p:cNvPr id="3" name="Content Placeholder 2">
            <a:extLst>
              <a:ext uri="{FF2B5EF4-FFF2-40B4-BE49-F238E27FC236}">
                <a16:creationId xmlns:a16="http://schemas.microsoft.com/office/drawing/2014/main" id="{A42403B8-1684-447B-87B9-FD81BA40BF61}"/>
              </a:ext>
            </a:extLst>
          </p:cNvPr>
          <p:cNvSpPr>
            <a:spLocks noGrp="1"/>
          </p:cNvSpPr>
          <p:nvPr>
            <p:ph idx="1"/>
          </p:nvPr>
        </p:nvSpPr>
        <p:spPr/>
        <p:txBody>
          <a:bodyPr/>
          <a:lstStyle/>
          <a:p>
            <a:pPr>
              <a:buFont typeface="Wingdings" panose="05000000000000000000" pitchFamily="2" charset="2"/>
              <a:buChar char="Ø"/>
            </a:pPr>
            <a:r>
              <a:rPr lang="en-GB" dirty="0"/>
              <a:t>Now the investment will need to be maintained for 5 years instead of 3.</a:t>
            </a:r>
          </a:p>
          <a:p>
            <a:pPr>
              <a:buFont typeface="Wingdings" panose="05000000000000000000" pitchFamily="2" charset="2"/>
              <a:buChar char="Ø"/>
            </a:pPr>
            <a:r>
              <a:rPr lang="en-GB" dirty="0"/>
              <a:t>If another EU Member State has rejected the applicant’s previous application for citizenship in that Member State, then the applicant will not be eligible to apply for Cypriot Citizenship through the CIP framework. </a:t>
            </a:r>
            <a:endParaRPr lang="en-CY" dirty="0"/>
          </a:p>
        </p:txBody>
      </p:sp>
      <p:sp>
        <p:nvSpPr>
          <p:cNvPr id="4" name="Footer Placeholder 3">
            <a:extLst>
              <a:ext uri="{FF2B5EF4-FFF2-40B4-BE49-F238E27FC236}">
                <a16:creationId xmlns:a16="http://schemas.microsoft.com/office/drawing/2014/main" id="{45A726B2-6FD9-4A8B-88DA-9B68F9326576}"/>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3093549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F7042-FD34-4F4A-A06C-72044FC56313}"/>
              </a:ext>
            </a:extLst>
          </p:cNvPr>
          <p:cNvSpPr>
            <a:spLocks noGrp="1"/>
          </p:cNvSpPr>
          <p:nvPr>
            <p:ph type="title"/>
          </p:nvPr>
        </p:nvSpPr>
        <p:spPr>
          <a:xfrm>
            <a:off x="1371600" y="1965960"/>
            <a:ext cx="9601200" cy="4191000"/>
          </a:xfrm>
        </p:spPr>
        <p:txBody>
          <a:bodyPr>
            <a:normAutofit/>
          </a:bodyPr>
          <a:lstStyle/>
          <a:p>
            <a:pPr algn="ctr"/>
            <a:r>
              <a:rPr lang="en-GB" sz="9600" dirty="0"/>
              <a:t>CONCLUSION</a:t>
            </a:r>
            <a:br>
              <a:rPr lang="en-GB" dirty="0"/>
            </a:br>
            <a:endParaRPr lang="en-CY" dirty="0"/>
          </a:p>
        </p:txBody>
      </p:sp>
      <p:sp>
        <p:nvSpPr>
          <p:cNvPr id="4" name="Footer Placeholder 3">
            <a:extLst>
              <a:ext uri="{FF2B5EF4-FFF2-40B4-BE49-F238E27FC236}">
                <a16:creationId xmlns:a16="http://schemas.microsoft.com/office/drawing/2014/main" id="{7AFF580C-23B9-4AE2-8060-613CD28EA842}"/>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25655833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9E8A3474-A3A2-4200-9E98-3433E3D19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a:extLst>
              <a:ext uri="{FF2B5EF4-FFF2-40B4-BE49-F238E27FC236}">
                <a16:creationId xmlns:a16="http://schemas.microsoft.com/office/drawing/2014/main" id="{9A5A698B-F644-41A9-BD67-6316EDB7A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1" name="Group 20">
            <a:extLst>
              <a:ext uri="{FF2B5EF4-FFF2-40B4-BE49-F238E27FC236}">
                <a16:creationId xmlns:a16="http://schemas.microsoft.com/office/drawing/2014/main" id="{BA916D8B-8E5E-442C-93D2-F10B324962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22" name="Freeform 6">
              <a:extLst>
                <a:ext uri="{FF2B5EF4-FFF2-40B4-BE49-F238E27FC236}">
                  <a16:creationId xmlns:a16="http://schemas.microsoft.com/office/drawing/2014/main" id="{E444B8DA-C76F-4B2F-AFC5-378726411B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3" name="Freeform 6">
              <a:extLst>
                <a:ext uri="{FF2B5EF4-FFF2-40B4-BE49-F238E27FC236}">
                  <a16:creationId xmlns:a16="http://schemas.microsoft.com/office/drawing/2014/main" id="{7E2B20CB-FF0A-40D4-9C62-172DA9BB98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5" name="Rectangle 24">
            <a:extLst>
              <a:ext uri="{FF2B5EF4-FFF2-40B4-BE49-F238E27FC236}">
                <a16:creationId xmlns:a16="http://schemas.microsoft.com/office/drawing/2014/main" id="{35E7CCC3-B903-495C-835D-87A78FB05A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462" y="968188"/>
            <a:ext cx="504875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6" descr="A person riding a snowboard down a snow covered slope&#10;&#10;Description automatically generated">
            <a:extLst>
              <a:ext uri="{FF2B5EF4-FFF2-40B4-BE49-F238E27FC236}">
                <a16:creationId xmlns:a16="http://schemas.microsoft.com/office/drawing/2014/main" id="{ECC4C81B-954B-4848-8D79-5C8F862444D2}"/>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322194" y="2416506"/>
            <a:ext cx="4405291" cy="1997594"/>
          </a:xfrm>
          <a:prstGeom prst="rect">
            <a:avLst/>
          </a:prstGeom>
        </p:spPr>
      </p:pic>
      <p:sp>
        <p:nvSpPr>
          <p:cNvPr id="27" name="Rectangle 26">
            <a:extLst>
              <a:ext uri="{FF2B5EF4-FFF2-40B4-BE49-F238E27FC236}">
                <a16:creationId xmlns:a16="http://schemas.microsoft.com/office/drawing/2014/main" id="{584170D1-B32B-4D7D-AA30-9D84747A0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70" y="981884"/>
            <a:ext cx="504875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resort near the water&#10;&#10;Description automatically generated">
            <a:extLst>
              <a:ext uri="{FF2B5EF4-FFF2-40B4-BE49-F238E27FC236}">
                <a16:creationId xmlns:a16="http://schemas.microsoft.com/office/drawing/2014/main" id="{F39B7476-6E9D-43FC-A14D-5B4A365849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53003" y="1949544"/>
            <a:ext cx="4405288" cy="2931518"/>
          </a:xfrm>
          <a:prstGeom prst="rect">
            <a:avLst/>
          </a:prstGeom>
        </p:spPr>
      </p:pic>
      <p:sp>
        <p:nvSpPr>
          <p:cNvPr id="8" name="Footer Placeholder 7">
            <a:extLst>
              <a:ext uri="{FF2B5EF4-FFF2-40B4-BE49-F238E27FC236}">
                <a16:creationId xmlns:a16="http://schemas.microsoft.com/office/drawing/2014/main" id="{35954617-2EA9-4B5A-A1B5-3776902E4EF4}"/>
              </a:ext>
            </a:extLst>
          </p:cNvPr>
          <p:cNvSpPr>
            <a:spLocks noGrp="1"/>
          </p:cNvSpPr>
          <p:nvPr>
            <p:ph type="ftr" sz="quarter" idx="11"/>
          </p:nvPr>
        </p:nvSpPr>
        <p:spPr>
          <a:xfrm>
            <a:off x="10858290" y="6453386"/>
            <a:ext cx="1333709"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661729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E8A3474-A3A2-4200-9E98-3433E3D193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A5A698B-F644-41A9-BD67-6316EDB7A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6" name="Group 15">
            <a:extLst>
              <a:ext uri="{FF2B5EF4-FFF2-40B4-BE49-F238E27FC236}">
                <a16:creationId xmlns:a16="http://schemas.microsoft.com/office/drawing/2014/main" id="{BA916D8B-8E5E-442C-93D2-F10B324962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7" name="Freeform 6">
              <a:extLst>
                <a:ext uri="{FF2B5EF4-FFF2-40B4-BE49-F238E27FC236}">
                  <a16:creationId xmlns:a16="http://schemas.microsoft.com/office/drawing/2014/main" id="{E444B8DA-C76F-4B2F-AFC5-378726411B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8" name="Freeform 6">
              <a:extLst>
                <a:ext uri="{FF2B5EF4-FFF2-40B4-BE49-F238E27FC236}">
                  <a16:creationId xmlns:a16="http://schemas.microsoft.com/office/drawing/2014/main" id="{7E2B20CB-FF0A-40D4-9C62-172DA9BB98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20" name="Rectangle 19">
            <a:extLst>
              <a:ext uri="{FF2B5EF4-FFF2-40B4-BE49-F238E27FC236}">
                <a16:creationId xmlns:a16="http://schemas.microsoft.com/office/drawing/2014/main" id="{35E7CCC3-B903-495C-835D-87A78FB05A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462" y="968188"/>
            <a:ext cx="504875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sign on the side of a building&#10;&#10;Description automatically generated">
            <a:extLst>
              <a:ext uri="{FF2B5EF4-FFF2-40B4-BE49-F238E27FC236}">
                <a16:creationId xmlns:a16="http://schemas.microsoft.com/office/drawing/2014/main" id="{C8DCF249-B247-41DB-826D-C26EAF5818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2194" y="1765445"/>
            <a:ext cx="4405291" cy="3299716"/>
          </a:xfrm>
          <a:prstGeom prst="rect">
            <a:avLst/>
          </a:prstGeom>
        </p:spPr>
      </p:pic>
      <p:sp>
        <p:nvSpPr>
          <p:cNvPr id="22" name="Rectangle 21">
            <a:extLst>
              <a:ext uri="{FF2B5EF4-FFF2-40B4-BE49-F238E27FC236}">
                <a16:creationId xmlns:a16="http://schemas.microsoft.com/office/drawing/2014/main" id="{584170D1-B32B-4D7D-AA30-9D84747A05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31270" y="981884"/>
            <a:ext cx="504875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descr="A brick building&#10;&#10;Description automatically generated">
            <a:extLst>
              <a:ext uri="{FF2B5EF4-FFF2-40B4-BE49-F238E27FC236}">
                <a16:creationId xmlns:a16="http://schemas.microsoft.com/office/drawing/2014/main" id="{D7AE9A63-AEAF-4D71-B800-E56A6AD959D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7241301" y="1289920"/>
            <a:ext cx="2828692" cy="4250767"/>
          </a:xfrm>
          <a:prstGeom prst="rect">
            <a:avLst/>
          </a:prstGeom>
        </p:spPr>
      </p:pic>
      <p:sp>
        <p:nvSpPr>
          <p:cNvPr id="8" name="Footer Placeholder 7">
            <a:extLst>
              <a:ext uri="{FF2B5EF4-FFF2-40B4-BE49-F238E27FC236}">
                <a16:creationId xmlns:a16="http://schemas.microsoft.com/office/drawing/2014/main" id="{967D57FA-025F-456C-A4AA-095244189AE0}"/>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2357207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BB578EC-9728-45C8-8AAE-F93565CAF4BF}"/>
              </a:ext>
            </a:extLst>
          </p:cNvPr>
          <p:cNvSpPr>
            <a:spLocks noGrp="1"/>
          </p:cNvSpPr>
          <p:nvPr>
            <p:ph type="title"/>
          </p:nvPr>
        </p:nvSpPr>
        <p:spPr>
          <a:xfrm>
            <a:off x="640081" y="791570"/>
            <a:ext cx="4018839" cy="5262390"/>
          </a:xfrm>
        </p:spPr>
        <p:txBody>
          <a:bodyPr anchor="ctr">
            <a:normAutofit/>
          </a:bodyPr>
          <a:lstStyle/>
          <a:p>
            <a:pPr algn="r"/>
            <a:r>
              <a:rPr lang="en-GB" sz="5400" dirty="0">
                <a:solidFill>
                  <a:schemeClr val="bg2"/>
                </a:solidFill>
              </a:rPr>
              <a:t>WHY CYPRUS?</a:t>
            </a:r>
            <a:endParaRPr lang="en-CY" sz="5400" dirty="0">
              <a:solidFill>
                <a:schemeClr val="bg2"/>
              </a:solidFill>
            </a:endParaRPr>
          </a:p>
        </p:txBody>
      </p:sp>
      <p:sp>
        <p:nvSpPr>
          <p:cNvPr id="32" name="Rectangle 2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Content Placeholder 2">
            <a:extLst>
              <a:ext uri="{FF2B5EF4-FFF2-40B4-BE49-F238E27FC236}">
                <a16:creationId xmlns:a16="http://schemas.microsoft.com/office/drawing/2014/main" id="{33CE96A6-3B77-4104-A97D-FD72AFDDC1F0}"/>
              </a:ext>
            </a:extLst>
          </p:cNvPr>
          <p:cNvSpPr>
            <a:spLocks noGrp="1"/>
          </p:cNvSpPr>
          <p:nvPr>
            <p:ph idx="1"/>
          </p:nvPr>
        </p:nvSpPr>
        <p:spPr>
          <a:xfrm>
            <a:off x="6176720" y="791570"/>
            <a:ext cx="4892308" cy="5262390"/>
          </a:xfrm>
        </p:spPr>
        <p:txBody>
          <a:bodyPr anchor="ctr">
            <a:normAutofit/>
          </a:bodyPr>
          <a:lstStyle/>
          <a:p>
            <a:r>
              <a:rPr lang="en-GB" sz="3600" dirty="0"/>
              <a:t>The perfect climate</a:t>
            </a:r>
          </a:p>
          <a:p>
            <a:r>
              <a:rPr lang="en-GB" sz="3600" dirty="0"/>
              <a:t>All the benefits of an EU member state</a:t>
            </a:r>
          </a:p>
          <a:p>
            <a:r>
              <a:rPr lang="en-GB" sz="3600" dirty="0"/>
              <a:t>Tax Benefits</a:t>
            </a:r>
          </a:p>
          <a:p>
            <a:r>
              <a:rPr lang="en-GB" sz="3600" dirty="0"/>
              <a:t>A high standard of living</a:t>
            </a:r>
          </a:p>
          <a:p>
            <a:r>
              <a:rPr lang="en-GB" sz="3600" dirty="0"/>
              <a:t>Amazing facilities</a:t>
            </a:r>
          </a:p>
          <a:p>
            <a:r>
              <a:rPr lang="en-GB" sz="3600" dirty="0"/>
              <a:t>A low crime rate</a:t>
            </a:r>
            <a:endParaRPr lang="en-CY" sz="3600" dirty="0"/>
          </a:p>
        </p:txBody>
      </p:sp>
      <p:sp>
        <p:nvSpPr>
          <p:cNvPr id="3" name="Footer Placeholder 2">
            <a:extLst>
              <a:ext uri="{FF2B5EF4-FFF2-40B4-BE49-F238E27FC236}">
                <a16:creationId xmlns:a16="http://schemas.microsoft.com/office/drawing/2014/main" id="{415DF315-4477-47B9-AE0B-D38A4B0697AB}"/>
              </a:ext>
            </a:extLst>
          </p:cNvPr>
          <p:cNvSpPr>
            <a:spLocks noGrp="1"/>
          </p:cNvSpPr>
          <p:nvPr>
            <p:ph type="ftr" sz="quarter" idx="11"/>
          </p:nvPr>
        </p:nvSpPr>
        <p:spPr/>
        <p:txBody>
          <a:bodyPr/>
          <a:lstStyle/>
          <a:p>
            <a:r>
              <a:rPr lang="en-GB" dirty="0"/>
              <a:t>Vasiliki Malta</a:t>
            </a:r>
            <a:endParaRPr lang="en-CY" dirty="0"/>
          </a:p>
        </p:txBody>
      </p:sp>
      <p:sp>
        <p:nvSpPr>
          <p:cNvPr id="7" name="Footer Placeholder 2">
            <a:extLst>
              <a:ext uri="{FF2B5EF4-FFF2-40B4-BE49-F238E27FC236}">
                <a16:creationId xmlns:a16="http://schemas.microsoft.com/office/drawing/2014/main" id="{F475E071-D376-4B70-A91A-ECDAEDB51C83}"/>
              </a:ext>
            </a:extLst>
          </p:cNvPr>
          <p:cNvSpPr txBox="1">
            <a:spLocks/>
          </p:cNvSpPr>
          <p:nvPr/>
        </p:nvSpPr>
        <p:spPr>
          <a:xfrm>
            <a:off x="2584054" y="6453386"/>
            <a:ext cx="9607946" cy="404614"/>
          </a:xfrm>
          <a:prstGeom prst="rect">
            <a:avLst/>
          </a:prstGeom>
        </p:spPr>
        <p:txBody>
          <a:bodyPr vert="horz" lIns="91440" tIns="45720" rIns="91440" bIns="45720" rtlCol="0" anchor="ctr"/>
          <a:lstStyle>
            <a:defPPr>
              <a:defRPr lang="en-US"/>
            </a:defPPr>
            <a:lvl1pPr marL="0" algn="l" defTabSz="457200" rtl="0" eaLnBrk="1" latinLnBrk="0" hangingPunct="1">
              <a:defRPr sz="1200" kern="1200" baseline="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GB" dirty="0"/>
              <a:t>Vasiliki Malta</a:t>
            </a:r>
            <a:endParaRPr lang="en-CY" dirty="0"/>
          </a:p>
        </p:txBody>
      </p:sp>
    </p:spTree>
    <p:extLst>
      <p:ext uri="{BB962C8B-B14F-4D97-AF65-F5344CB8AC3E}">
        <p14:creationId xmlns:p14="http://schemas.microsoft.com/office/powerpoint/2010/main" val="1188541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DCADB085-16B6-49F7-B0B0-9AE77D061BDF}"/>
              </a:ext>
            </a:extLst>
          </p:cNvPr>
          <p:cNvSpPr>
            <a:spLocks noGrp="1"/>
          </p:cNvSpPr>
          <p:nvPr>
            <p:ph idx="1"/>
          </p:nvPr>
        </p:nvSpPr>
        <p:spPr>
          <a:xfrm>
            <a:off x="1331495" y="2101517"/>
            <a:ext cx="9641305" cy="3144252"/>
          </a:xfrm>
        </p:spPr>
        <p:txBody>
          <a:bodyPr/>
          <a:lstStyle/>
          <a:p>
            <a:pPr marL="0" indent="0" algn="ctr">
              <a:buNone/>
            </a:pPr>
            <a:r>
              <a:rPr lang="en-GB" sz="8000" b="1" dirty="0"/>
              <a:t>THANK YOU</a:t>
            </a:r>
          </a:p>
          <a:p>
            <a:pPr marL="0" indent="0" algn="ctr">
              <a:buNone/>
            </a:pPr>
            <a:r>
              <a:rPr lang="en-GB" sz="6000" b="1" dirty="0"/>
              <a:t>For Your Attention</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CY" dirty="0"/>
          </a:p>
        </p:txBody>
      </p:sp>
      <p:pic>
        <p:nvPicPr>
          <p:cNvPr id="1028" name="Picture 4" descr="Description: Logo L">
            <a:extLst>
              <a:ext uri="{FF2B5EF4-FFF2-40B4-BE49-F238E27FC236}">
                <a16:creationId xmlns:a16="http://schemas.microsoft.com/office/drawing/2014/main" id="{8E3FF375-9F55-4AAA-A9C4-B1293DA603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1668" y="5245769"/>
            <a:ext cx="4727658" cy="1343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6">
            <a:extLst>
              <a:ext uri="{FF2B5EF4-FFF2-40B4-BE49-F238E27FC236}">
                <a16:creationId xmlns:a16="http://schemas.microsoft.com/office/drawing/2014/main" id="{AB6BD0C5-408A-47B8-8D35-83F9299A5D9D}"/>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94315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CE76D-5976-4978-BEEA-1DE7FA35CC52}"/>
              </a:ext>
            </a:extLst>
          </p:cNvPr>
          <p:cNvSpPr>
            <a:spLocks noGrp="1"/>
          </p:cNvSpPr>
          <p:nvPr>
            <p:ph type="title"/>
          </p:nvPr>
        </p:nvSpPr>
        <p:spPr/>
        <p:txBody>
          <a:bodyPr/>
          <a:lstStyle/>
          <a:p>
            <a:r>
              <a:rPr lang="en-GB" dirty="0"/>
              <a:t>CONTACT DETAILS:</a:t>
            </a:r>
            <a:endParaRPr lang="en-CY" dirty="0"/>
          </a:p>
        </p:txBody>
      </p:sp>
      <p:sp>
        <p:nvSpPr>
          <p:cNvPr id="3" name="Content Placeholder 2">
            <a:extLst>
              <a:ext uri="{FF2B5EF4-FFF2-40B4-BE49-F238E27FC236}">
                <a16:creationId xmlns:a16="http://schemas.microsoft.com/office/drawing/2014/main" id="{95049234-8139-4D45-BABD-D5281B979498}"/>
              </a:ext>
            </a:extLst>
          </p:cNvPr>
          <p:cNvSpPr>
            <a:spLocks noGrp="1"/>
          </p:cNvSpPr>
          <p:nvPr>
            <p:ph idx="1"/>
          </p:nvPr>
        </p:nvSpPr>
        <p:spPr>
          <a:xfrm>
            <a:off x="1371600" y="1737360"/>
            <a:ext cx="9601200" cy="4130040"/>
          </a:xfrm>
        </p:spPr>
        <p:txBody>
          <a:bodyPr>
            <a:normAutofit fontScale="77500" lnSpcReduction="20000"/>
          </a:bodyPr>
          <a:lstStyle/>
          <a:p>
            <a:pPr marL="0" indent="0" algn="just">
              <a:buNone/>
            </a:pPr>
            <a:r>
              <a:rPr lang="en-GB" sz="4000" b="1" dirty="0"/>
              <a:t>VASILIKI MALTA</a:t>
            </a:r>
          </a:p>
          <a:p>
            <a:pPr marL="0" indent="0" algn="just">
              <a:buNone/>
            </a:pPr>
            <a:r>
              <a:rPr lang="en-GB" sz="4000" b="1" dirty="0"/>
              <a:t>Euro House, 1</a:t>
            </a:r>
            <a:r>
              <a:rPr lang="en-GB" sz="4000" b="1" baseline="30000" dirty="0"/>
              <a:t>st</a:t>
            </a:r>
            <a:r>
              <a:rPr lang="en-GB" sz="4000" b="1" dirty="0"/>
              <a:t> Floor</a:t>
            </a:r>
          </a:p>
          <a:p>
            <a:pPr marL="0" indent="0" algn="just">
              <a:buNone/>
            </a:pPr>
            <a:r>
              <a:rPr lang="en-GB" sz="4000" b="1" dirty="0"/>
              <a:t>82 </a:t>
            </a:r>
            <a:r>
              <a:rPr lang="en-GB" sz="4000" b="1" dirty="0" err="1"/>
              <a:t>Spyrou</a:t>
            </a:r>
            <a:r>
              <a:rPr lang="en-GB" sz="4000" b="1" dirty="0"/>
              <a:t> </a:t>
            </a:r>
            <a:r>
              <a:rPr lang="en-GB" sz="4000" b="1" dirty="0" err="1"/>
              <a:t>Kyprianou</a:t>
            </a:r>
            <a:r>
              <a:rPr lang="en-GB" sz="4000" b="1" dirty="0"/>
              <a:t> Street</a:t>
            </a:r>
          </a:p>
          <a:p>
            <a:pPr marL="0" indent="0" algn="just">
              <a:buNone/>
            </a:pPr>
            <a:r>
              <a:rPr lang="en-GB" sz="4000" b="1" dirty="0"/>
              <a:t>Limassol 4042, Cyprus</a:t>
            </a:r>
          </a:p>
          <a:p>
            <a:pPr marL="0" indent="0" algn="just">
              <a:buNone/>
            </a:pPr>
            <a:r>
              <a:rPr lang="en-GB" sz="4000" b="1" dirty="0"/>
              <a:t>TEL: +35725373734</a:t>
            </a:r>
          </a:p>
          <a:p>
            <a:pPr marL="0" indent="0" algn="just">
              <a:buNone/>
            </a:pPr>
            <a:r>
              <a:rPr lang="en-GB" sz="4000" b="1" dirty="0"/>
              <a:t>FAX: +35725725502</a:t>
            </a:r>
          </a:p>
          <a:p>
            <a:pPr marL="0" indent="0" algn="just">
              <a:buNone/>
            </a:pPr>
            <a:r>
              <a:rPr lang="en-GB" sz="4000" b="1" dirty="0">
                <a:hlinkClick r:id="rId3">
                  <a:extLst>
                    <a:ext uri="{A12FA001-AC4F-418D-AE19-62706E023703}">
                      <ahyp:hlinkClr xmlns:ahyp="http://schemas.microsoft.com/office/drawing/2018/hyperlinkcolor" val="tx"/>
                    </a:ext>
                  </a:extLst>
                </a:hlinkClick>
              </a:rPr>
              <a:t>EMAIL: vasiliki.m@zambartaslaw.com.cy</a:t>
            </a:r>
            <a:endParaRPr lang="en-GB" sz="4000" b="1" dirty="0"/>
          </a:p>
          <a:p>
            <a:pPr marL="0" indent="0" algn="just">
              <a:buNone/>
            </a:pPr>
            <a:r>
              <a:rPr lang="en-GB" sz="4000" b="1" dirty="0">
                <a:hlinkClick r:id="rId4">
                  <a:extLst>
                    <a:ext uri="{A12FA001-AC4F-418D-AE19-62706E023703}">
                      <ahyp:hlinkClr xmlns:ahyp="http://schemas.microsoft.com/office/drawing/2018/hyperlinkcolor" val="tx"/>
                    </a:ext>
                  </a:extLst>
                </a:hlinkClick>
              </a:rPr>
              <a:t>www.zambartaslawoffices.com</a:t>
            </a:r>
            <a:endParaRPr lang="en-GB" sz="4000" b="1" dirty="0"/>
          </a:p>
          <a:p>
            <a:pPr marL="0" indent="0">
              <a:buNone/>
            </a:pPr>
            <a:endParaRPr lang="en-GB" dirty="0"/>
          </a:p>
          <a:p>
            <a:pPr marL="0" indent="0">
              <a:buNone/>
            </a:pPr>
            <a:endParaRPr lang="en-CY" dirty="0"/>
          </a:p>
        </p:txBody>
      </p:sp>
      <p:sp>
        <p:nvSpPr>
          <p:cNvPr id="4" name="Footer Placeholder 3">
            <a:extLst>
              <a:ext uri="{FF2B5EF4-FFF2-40B4-BE49-F238E27FC236}">
                <a16:creationId xmlns:a16="http://schemas.microsoft.com/office/drawing/2014/main" id="{9F587F3B-AD11-41BE-A007-2306E6C2A116}"/>
              </a:ext>
            </a:extLst>
          </p:cNvPr>
          <p:cNvSpPr>
            <a:spLocks noGrp="1"/>
          </p:cNvSpPr>
          <p:nvPr>
            <p:ph type="ftr" sz="quarter" idx="11"/>
          </p:nvPr>
        </p:nvSpPr>
        <p:spPr>
          <a:xfrm>
            <a:off x="2893564" y="6453386"/>
            <a:ext cx="9298436" cy="404614"/>
          </a:xfrm>
        </p:spPr>
        <p:txBody>
          <a:bodyPr/>
          <a:lstStyle/>
          <a:p>
            <a:pPr algn="r"/>
            <a:r>
              <a:rPr lang="en-GB"/>
              <a:t>Vasiliki Malta</a:t>
            </a:r>
            <a:endParaRPr lang="en-CY"/>
          </a:p>
        </p:txBody>
      </p:sp>
    </p:spTree>
    <p:extLst>
      <p:ext uri="{BB962C8B-B14F-4D97-AF65-F5344CB8AC3E}">
        <p14:creationId xmlns:p14="http://schemas.microsoft.com/office/powerpoint/2010/main" val="2628423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5"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6"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8" name="Rectangle 17">
            <a:extLst>
              <a:ext uri="{FF2B5EF4-FFF2-40B4-BE49-F238E27FC236}">
                <a16:creationId xmlns:a16="http://schemas.microsoft.com/office/drawing/2014/main" id="{1E954AF0-B5CC-4A16-ACDA-675B5694F2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Content Placeholder 8">
            <a:extLst>
              <a:ext uri="{FF2B5EF4-FFF2-40B4-BE49-F238E27FC236}">
                <a16:creationId xmlns:a16="http://schemas.microsoft.com/office/drawing/2014/main" id="{D424D293-7CEA-417B-9D98-2D4B7F079DF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34275" y="2048924"/>
            <a:ext cx="6900380" cy="2760152"/>
          </a:xfrm>
          <a:prstGeom prst="rect">
            <a:avLst/>
          </a:prstGeom>
        </p:spPr>
      </p:pic>
      <p:sp>
        <p:nvSpPr>
          <p:cNvPr id="20" name="Freeform 6">
            <a:extLst>
              <a:ext uri="{FF2B5EF4-FFF2-40B4-BE49-F238E27FC236}">
                <a16:creationId xmlns:a16="http://schemas.microsoft.com/office/drawing/2014/main" id="{325322DD-3792-4947-A96A-1B6D9D786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983434" y="640080"/>
            <a:ext cx="2296028" cy="3674981"/>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2" name="Title 1">
            <a:extLst>
              <a:ext uri="{FF2B5EF4-FFF2-40B4-BE49-F238E27FC236}">
                <a16:creationId xmlns:a16="http://schemas.microsoft.com/office/drawing/2014/main" id="{F2C6BE3D-97CD-4F43-8C87-A57857DC8F53}"/>
              </a:ext>
            </a:extLst>
          </p:cNvPr>
          <p:cNvSpPr>
            <a:spLocks noGrp="1"/>
          </p:cNvSpPr>
          <p:nvPr>
            <p:ph type="title"/>
          </p:nvPr>
        </p:nvSpPr>
        <p:spPr>
          <a:xfrm>
            <a:off x="8569666" y="1314922"/>
            <a:ext cx="3176246" cy="3000139"/>
          </a:xfrm>
        </p:spPr>
        <p:txBody>
          <a:bodyPr vert="horz" lIns="91440" tIns="45720" rIns="91440" bIns="45720" rtlCol="0" anchor="b">
            <a:normAutofit/>
          </a:bodyPr>
          <a:lstStyle/>
          <a:p>
            <a:r>
              <a:rPr lang="en-US" sz="4800" cap="all" dirty="0"/>
              <a:t>Perfectly placed</a:t>
            </a:r>
          </a:p>
        </p:txBody>
      </p:sp>
      <p:sp>
        <p:nvSpPr>
          <p:cNvPr id="3" name="Footer Placeholder 2">
            <a:extLst>
              <a:ext uri="{FF2B5EF4-FFF2-40B4-BE49-F238E27FC236}">
                <a16:creationId xmlns:a16="http://schemas.microsoft.com/office/drawing/2014/main" id="{1CCD421B-65CB-4771-86D8-378770CCFC3B}"/>
              </a:ext>
            </a:extLst>
          </p:cNvPr>
          <p:cNvSpPr>
            <a:spLocks noGrp="1"/>
          </p:cNvSpPr>
          <p:nvPr>
            <p:ph type="ftr" sz="quarter" idx="11"/>
          </p:nvPr>
        </p:nvSpPr>
        <p:spPr>
          <a:xfrm>
            <a:off x="5911170" y="6363985"/>
            <a:ext cx="6280830"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52838929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2FDD2-6865-4393-A80A-20FE6C57E416}"/>
              </a:ext>
            </a:extLst>
          </p:cNvPr>
          <p:cNvSpPr>
            <a:spLocks noGrp="1"/>
          </p:cNvSpPr>
          <p:nvPr>
            <p:ph type="title"/>
          </p:nvPr>
        </p:nvSpPr>
        <p:spPr/>
        <p:txBody>
          <a:bodyPr>
            <a:normAutofit/>
          </a:bodyPr>
          <a:lstStyle/>
          <a:p>
            <a:r>
              <a:rPr lang="en-GB" u="sng" dirty="0"/>
              <a:t>Chapter 1</a:t>
            </a:r>
            <a:br>
              <a:rPr lang="en-GB" dirty="0"/>
            </a:br>
            <a:r>
              <a:rPr lang="en-GB" dirty="0"/>
              <a:t>Taxes</a:t>
            </a:r>
            <a:endParaRPr lang="en-CY" dirty="0"/>
          </a:p>
        </p:txBody>
      </p:sp>
      <p:sp>
        <p:nvSpPr>
          <p:cNvPr id="3" name="Content Placeholder 2">
            <a:extLst>
              <a:ext uri="{FF2B5EF4-FFF2-40B4-BE49-F238E27FC236}">
                <a16:creationId xmlns:a16="http://schemas.microsoft.com/office/drawing/2014/main" id="{F07E4505-2EE1-4B97-A289-00BA3DDE058B}"/>
              </a:ext>
            </a:extLst>
          </p:cNvPr>
          <p:cNvSpPr>
            <a:spLocks noGrp="1"/>
          </p:cNvSpPr>
          <p:nvPr>
            <p:ph idx="1"/>
          </p:nvPr>
        </p:nvSpPr>
        <p:spPr>
          <a:xfrm>
            <a:off x="1371600" y="2171700"/>
            <a:ext cx="9601200" cy="3695700"/>
          </a:xfrm>
        </p:spPr>
        <p:txBody>
          <a:bodyPr>
            <a:normAutofit/>
          </a:bodyPr>
          <a:lstStyle/>
          <a:p>
            <a:r>
              <a:rPr lang="en-GB" dirty="0"/>
              <a:t>All companies that are tax residents of Cyprus are taxed on their income accrued or derived from all sources in Cyprus and abroad. </a:t>
            </a:r>
          </a:p>
          <a:p>
            <a:r>
              <a:rPr lang="en-GB" dirty="0"/>
              <a:t>Corporate tax standard rate is 12.5% payable on profits. </a:t>
            </a:r>
          </a:p>
          <a:p>
            <a:r>
              <a:rPr lang="en-GB" dirty="0"/>
              <a:t>Capital gains  from disposals of shares, bonds, debentures – are exempt (Except for disposal of real estate in Cyprus or shares of a company holding real estate in Cyprus to the extent that gains are attributable to the real estate holding).</a:t>
            </a:r>
          </a:p>
          <a:p>
            <a:r>
              <a:rPr lang="en-GB" dirty="0"/>
              <a:t>Shipping companies – tonnage tax.</a:t>
            </a:r>
            <a:endParaRPr lang="en-CY" dirty="0"/>
          </a:p>
        </p:txBody>
      </p:sp>
      <p:sp>
        <p:nvSpPr>
          <p:cNvPr id="4" name="Footer Placeholder 3">
            <a:extLst>
              <a:ext uri="{FF2B5EF4-FFF2-40B4-BE49-F238E27FC236}">
                <a16:creationId xmlns:a16="http://schemas.microsoft.com/office/drawing/2014/main" id="{CE28A65B-D61C-443B-AE0F-D27C2F5893DB}"/>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3477396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28905-0382-49D9-A5EE-48D38E88AB6B}"/>
              </a:ext>
            </a:extLst>
          </p:cNvPr>
          <p:cNvSpPr>
            <a:spLocks noGrp="1"/>
          </p:cNvSpPr>
          <p:nvPr>
            <p:ph type="title"/>
          </p:nvPr>
        </p:nvSpPr>
        <p:spPr/>
        <p:txBody>
          <a:bodyPr/>
          <a:lstStyle/>
          <a:p>
            <a:r>
              <a:rPr lang="en-GB" dirty="0"/>
              <a:t>Dividends</a:t>
            </a:r>
            <a:endParaRPr lang="en-CY" dirty="0"/>
          </a:p>
        </p:txBody>
      </p:sp>
      <p:sp>
        <p:nvSpPr>
          <p:cNvPr id="3" name="Content Placeholder 2">
            <a:extLst>
              <a:ext uri="{FF2B5EF4-FFF2-40B4-BE49-F238E27FC236}">
                <a16:creationId xmlns:a16="http://schemas.microsoft.com/office/drawing/2014/main" id="{AFFE5CFA-841F-40EC-992C-6D0CEB6F4339}"/>
              </a:ext>
            </a:extLst>
          </p:cNvPr>
          <p:cNvSpPr>
            <a:spLocks noGrp="1"/>
          </p:cNvSpPr>
          <p:nvPr>
            <p:ph idx="1"/>
          </p:nvPr>
        </p:nvSpPr>
        <p:spPr/>
        <p:txBody>
          <a:bodyPr/>
          <a:lstStyle/>
          <a:p>
            <a:r>
              <a:rPr lang="en-GB" dirty="0"/>
              <a:t>When paid by company to a company – all taxes are exempt</a:t>
            </a:r>
          </a:p>
          <a:p>
            <a:r>
              <a:rPr lang="en-GB" dirty="0"/>
              <a:t>When paid by company to a domiciled individual – 17%  </a:t>
            </a:r>
          </a:p>
          <a:p>
            <a:r>
              <a:rPr lang="en-GB" dirty="0"/>
              <a:t>When paid by a company to a non – domiciled individual – 0 % </a:t>
            </a:r>
          </a:p>
          <a:p>
            <a:endParaRPr lang="en-CY" dirty="0"/>
          </a:p>
        </p:txBody>
      </p:sp>
      <p:sp>
        <p:nvSpPr>
          <p:cNvPr id="4" name="Footer Placeholder 3">
            <a:extLst>
              <a:ext uri="{FF2B5EF4-FFF2-40B4-BE49-F238E27FC236}">
                <a16:creationId xmlns:a16="http://schemas.microsoft.com/office/drawing/2014/main" id="{19809334-3202-41B5-87DA-A27993D41C22}"/>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1220164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48ABC-9528-405F-851E-655B1DE64FC4}"/>
              </a:ext>
            </a:extLst>
          </p:cNvPr>
          <p:cNvSpPr>
            <a:spLocks noGrp="1"/>
          </p:cNvSpPr>
          <p:nvPr>
            <p:ph type="title"/>
          </p:nvPr>
        </p:nvSpPr>
        <p:spPr>
          <a:xfrm>
            <a:off x="1334086" y="391172"/>
            <a:ext cx="9601200" cy="1485900"/>
          </a:xfrm>
        </p:spPr>
        <p:txBody>
          <a:bodyPr/>
          <a:lstStyle/>
          <a:p>
            <a:r>
              <a:rPr lang="en-GB" dirty="0"/>
              <a:t>Taxes</a:t>
            </a:r>
            <a:endParaRPr lang="en-CY" dirty="0"/>
          </a:p>
        </p:txBody>
      </p:sp>
      <p:sp>
        <p:nvSpPr>
          <p:cNvPr id="3" name="Content Placeholder 2">
            <a:extLst>
              <a:ext uri="{FF2B5EF4-FFF2-40B4-BE49-F238E27FC236}">
                <a16:creationId xmlns:a16="http://schemas.microsoft.com/office/drawing/2014/main" id="{3DAF2E4D-2E6B-4F92-B420-1E627FA93A12}"/>
              </a:ext>
            </a:extLst>
          </p:cNvPr>
          <p:cNvSpPr>
            <a:spLocks noGrp="1"/>
          </p:cNvSpPr>
          <p:nvPr>
            <p:ph idx="1"/>
          </p:nvPr>
        </p:nvSpPr>
        <p:spPr>
          <a:xfrm>
            <a:off x="1371600" y="1505243"/>
            <a:ext cx="9601200" cy="4362157"/>
          </a:xfrm>
        </p:spPr>
        <p:txBody>
          <a:bodyPr/>
          <a:lstStyle/>
          <a:p>
            <a:r>
              <a:rPr lang="en-GB" dirty="0"/>
              <a:t>Personal Tax: All Cyprus tax residents are taxed on all income accrued or derived from all sources in Cyprus and abroad.  </a:t>
            </a:r>
            <a:endParaRPr lang="en-CY" dirty="0">
              <a:latin typeface="Arial" panose="020B0604020202020204" pitchFamily="34" charset="0"/>
            </a:endParaRPr>
          </a:p>
          <a:p>
            <a:endParaRPr lang="en-CY" dirty="0"/>
          </a:p>
        </p:txBody>
      </p:sp>
      <p:graphicFrame>
        <p:nvGraphicFramePr>
          <p:cNvPr id="4" name="Table 4">
            <a:extLst>
              <a:ext uri="{FF2B5EF4-FFF2-40B4-BE49-F238E27FC236}">
                <a16:creationId xmlns:a16="http://schemas.microsoft.com/office/drawing/2014/main" id="{AFC381B0-5CAF-4CDA-872F-A298B8A0DC83}"/>
              </a:ext>
            </a:extLst>
          </p:cNvPr>
          <p:cNvGraphicFramePr>
            <a:graphicFrameLocks noGrp="1"/>
          </p:cNvGraphicFramePr>
          <p:nvPr>
            <p:extLst>
              <p:ext uri="{D42A27DB-BD31-4B8C-83A1-F6EECF244321}">
                <p14:modId xmlns:p14="http://schemas.microsoft.com/office/powerpoint/2010/main" val="3237358254"/>
              </p:ext>
            </p:extLst>
          </p:nvPr>
        </p:nvGraphicFramePr>
        <p:xfrm>
          <a:off x="1568548" y="2433711"/>
          <a:ext cx="9050295" cy="4066528"/>
        </p:xfrm>
        <a:graphic>
          <a:graphicData uri="http://schemas.openxmlformats.org/drawingml/2006/table">
            <a:tbl>
              <a:tblPr firstRow="1" bandRow="1">
                <a:tableStyleId>{5C22544A-7EE6-4342-B048-85BDC9FD1C3A}</a:tableStyleId>
              </a:tblPr>
              <a:tblGrid>
                <a:gridCol w="2305008">
                  <a:extLst>
                    <a:ext uri="{9D8B030D-6E8A-4147-A177-3AD203B41FA5}">
                      <a16:colId xmlns:a16="http://schemas.microsoft.com/office/drawing/2014/main" val="1545643555"/>
                    </a:ext>
                  </a:extLst>
                </a:gridCol>
                <a:gridCol w="2220139">
                  <a:extLst>
                    <a:ext uri="{9D8B030D-6E8A-4147-A177-3AD203B41FA5}">
                      <a16:colId xmlns:a16="http://schemas.microsoft.com/office/drawing/2014/main" val="1788251807"/>
                    </a:ext>
                  </a:extLst>
                </a:gridCol>
                <a:gridCol w="2262574">
                  <a:extLst>
                    <a:ext uri="{9D8B030D-6E8A-4147-A177-3AD203B41FA5}">
                      <a16:colId xmlns:a16="http://schemas.microsoft.com/office/drawing/2014/main" val="3873216425"/>
                    </a:ext>
                  </a:extLst>
                </a:gridCol>
                <a:gridCol w="2262574">
                  <a:extLst>
                    <a:ext uri="{9D8B030D-6E8A-4147-A177-3AD203B41FA5}">
                      <a16:colId xmlns:a16="http://schemas.microsoft.com/office/drawing/2014/main" val="3625390779"/>
                    </a:ext>
                  </a:extLst>
                </a:gridCol>
              </a:tblGrid>
              <a:tr h="1129375">
                <a:tc gridSpan="4">
                  <a:txBody>
                    <a:bodyPr/>
                    <a:lstStyle/>
                    <a:p>
                      <a:r>
                        <a:rPr lang="en-GB" dirty="0"/>
                        <a:t>PERSONAL TAX RATES:</a:t>
                      </a:r>
                    </a:p>
                    <a:p>
                      <a:endParaRPr lang="en-GB" dirty="0"/>
                    </a:p>
                    <a:p>
                      <a:r>
                        <a:rPr lang="en-GB" dirty="0"/>
                        <a:t>The following income tax rates apply to individuals: </a:t>
                      </a:r>
                      <a:endParaRPr lang="en-CY" dirty="0"/>
                    </a:p>
                  </a:txBody>
                  <a:tcPr/>
                </a:tc>
                <a:tc hMerge="1">
                  <a:txBody>
                    <a:bodyPr/>
                    <a:lstStyle/>
                    <a:p>
                      <a:endParaRPr lang="en-CY" dirty="0"/>
                    </a:p>
                  </a:txBody>
                  <a:tcPr/>
                </a:tc>
                <a:tc hMerge="1">
                  <a:txBody>
                    <a:bodyPr/>
                    <a:lstStyle/>
                    <a:p>
                      <a:endParaRPr lang="en-CY" dirty="0"/>
                    </a:p>
                  </a:txBody>
                  <a:tcPr/>
                </a:tc>
                <a:tc hMerge="1">
                  <a:txBody>
                    <a:bodyPr/>
                    <a:lstStyle/>
                    <a:p>
                      <a:endParaRPr lang="en-CY" dirty="0"/>
                    </a:p>
                  </a:txBody>
                  <a:tcPr/>
                </a:tc>
                <a:extLst>
                  <a:ext uri="{0D108BD9-81ED-4DB2-BD59-A6C34878D82A}">
                    <a16:rowId xmlns:a16="http://schemas.microsoft.com/office/drawing/2014/main" val="247209905"/>
                  </a:ext>
                </a:extLst>
              </a:tr>
              <a:tr h="451750">
                <a:tc>
                  <a:txBody>
                    <a:bodyPr/>
                    <a:lstStyle/>
                    <a:p>
                      <a:r>
                        <a:rPr lang="en-GB" dirty="0"/>
                        <a:t>TAXABLE INCOME (€)</a:t>
                      </a:r>
                      <a:endParaRPr lang="en-CY" dirty="0"/>
                    </a:p>
                  </a:txBody>
                  <a:tcPr/>
                </a:tc>
                <a:tc>
                  <a:txBody>
                    <a:bodyPr/>
                    <a:lstStyle/>
                    <a:p>
                      <a:r>
                        <a:rPr lang="en-GB" dirty="0"/>
                        <a:t>TAX RATE (%)</a:t>
                      </a:r>
                      <a:endParaRPr lang="en-CY" dirty="0"/>
                    </a:p>
                  </a:txBody>
                  <a:tcPr/>
                </a:tc>
                <a:tc>
                  <a:txBody>
                    <a:bodyPr/>
                    <a:lstStyle/>
                    <a:p>
                      <a:r>
                        <a:rPr lang="en-GB" dirty="0"/>
                        <a:t>TAX (€)</a:t>
                      </a:r>
                      <a:endParaRPr lang="en-CY" dirty="0"/>
                    </a:p>
                  </a:txBody>
                  <a:tcPr/>
                </a:tc>
                <a:tc>
                  <a:txBody>
                    <a:bodyPr/>
                    <a:lstStyle/>
                    <a:p>
                      <a:r>
                        <a:rPr lang="en-GB" dirty="0"/>
                        <a:t>CUMULATIVE TAX (€)</a:t>
                      </a:r>
                      <a:endParaRPr lang="en-CY" dirty="0"/>
                    </a:p>
                  </a:txBody>
                  <a:tcPr/>
                </a:tc>
                <a:extLst>
                  <a:ext uri="{0D108BD9-81ED-4DB2-BD59-A6C34878D82A}">
                    <a16:rowId xmlns:a16="http://schemas.microsoft.com/office/drawing/2014/main" val="2594415629"/>
                  </a:ext>
                </a:extLst>
              </a:tr>
              <a:tr h="678403">
                <a:tc>
                  <a:txBody>
                    <a:bodyPr/>
                    <a:lstStyle/>
                    <a:p>
                      <a:r>
                        <a:rPr lang="en-GB" dirty="0"/>
                        <a:t>0-19,500</a:t>
                      </a:r>
                      <a:endParaRPr lang="en-CY" dirty="0"/>
                    </a:p>
                  </a:txBody>
                  <a:tcPr/>
                </a:tc>
                <a:tc>
                  <a:txBody>
                    <a:bodyPr/>
                    <a:lstStyle/>
                    <a:p>
                      <a:r>
                        <a:rPr lang="en-GB" dirty="0"/>
                        <a:t>0</a:t>
                      </a:r>
                      <a:endParaRPr lang="en-CY" dirty="0"/>
                    </a:p>
                  </a:txBody>
                  <a:tcPr/>
                </a:tc>
                <a:tc>
                  <a:txBody>
                    <a:bodyPr/>
                    <a:lstStyle/>
                    <a:p>
                      <a:r>
                        <a:rPr lang="en-GB" dirty="0"/>
                        <a:t>0</a:t>
                      </a:r>
                      <a:endParaRPr lang="en-CY" dirty="0"/>
                    </a:p>
                  </a:txBody>
                  <a:tcPr/>
                </a:tc>
                <a:tc>
                  <a:txBody>
                    <a:bodyPr/>
                    <a:lstStyle/>
                    <a:p>
                      <a:r>
                        <a:rPr lang="en-GB" dirty="0"/>
                        <a:t>0</a:t>
                      </a:r>
                      <a:endParaRPr lang="en-CY" dirty="0"/>
                    </a:p>
                  </a:txBody>
                  <a:tcPr/>
                </a:tc>
                <a:extLst>
                  <a:ext uri="{0D108BD9-81ED-4DB2-BD59-A6C34878D82A}">
                    <a16:rowId xmlns:a16="http://schemas.microsoft.com/office/drawing/2014/main" val="3689350746"/>
                  </a:ext>
                </a:extLst>
              </a:tr>
              <a:tr h="451750">
                <a:tc>
                  <a:txBody>
                    <a:bodyPr/>
                    <a:lstStyle/>
                    <a:p>
                      <a:r>
                        <a:rPr lang="en-GB" dirty="0"/>
                        <a:t>19,501-28,000</a:t>
                      </a:r>
                      <a:endParaRPr lang="en-CY" dirty="0"/>
                    </a:p>
                  </a:txBody>
                  <a:tcPr/>
                </a:tc>
                <a:tc>
                  <a:txBody>
                    <a:bodyPr/>
                    <a:lstStyle/>
                    <a:p>
                      <a:r>
                        <a:rPr lang="en-GB" dirty="0"/>
                        <a:t>20</a:t>
                      </a:r>
                      <a:endParaRPr lang="en-CY" dirty="0"/>
                    </a:p>
                  </a:txBody>
                  <a:tcPr/>
                </a:tc>
                <a:tc>
                  <a:txBody>
                    <a:bodyPr/>
                    <a:lstStyle/>
                    <a:p>
                      <a:r>
                        <a:rPr lang="en-GB" dirty="0"/>
                        <a:t>1,700</a:t>
                      </a:r>
                      <a:endParaRPr lang="en-CY" dirty="0"/>
                    </a:p>
                  </a:txBody>
                  <a:tcPr/>
                </a:tc>
                <a:tc>
                  <a:txBody>
                    <a:bodyPr/>
                    <a:lstStyle/>
                    <a:p>
                      <a:r>
                        <a:rPr lang="en-GB" dirty="0"/>
                        <a:t>1,700</a:t>
                      </a:r>
                      <a:endParaRPr lang="en-CY" dirty="0"/>
                    </a:p>
                  </a:txBody>
                  <a:tcPr/>
                </a:tc>
                <a:extLst>
                  <a:ext uri="{0D108BD9-81ED-4DB2-BD59-A6C34878D82A}">
                    <a16:rowId xmlns:a16="http://schemas.microsoft.com/office/drawing/2014/main" val="2467751081"/>
                  </a:ext>
                </a:extLst>
              </a:tr>
              <a:tr h="451750">
                <a:tc>
                  <a:txBody>
                    <a:bodyPr/>
                    <a:lstStyle/>
                    <a:p>
                      <a:r>
                        <a:rPr lang="en-GB" dirty="0"/>
                        <a:t>28,001-36,300</a:t>
                      </a:r>
                      <a:endParaRPr lang="en-CY" dirty="0"/>
                    </a:p>
                  </a:txBody>
                  <a:tcPr/>
                </a:tc>
                <a:tc>
                  <a:txBody>
                    <a:bodyPr/>
                    <a:lstStyle/>
                    <a:p>
                      <a:r>
                        <a:rPr lang="en-GB" dirty="0"/>
                        <a:t>25</a:t>
                      </a:r>
                      <a:endParaRPr lang="en-CY" dirty="0"/>
                    </a:p>
                  </a:txBody>
                  <a:tcPr/>
                </a:tc>
                <a:tc>
                  <a:txBody>
                    <a:bodyPr/>
                    <a:lstStyle/>
                    <a:p>
                      <a:r>
                        <a:rPr lang="en-GB" dirty="0"/>
                        <a:t>2,075</a:t>
                      </a:r>
                      <a:endParaRPr lang="en-CY" dirty="0"/>
                    </a:p>
                  </a:txBody>
                  <a:tcPr/>
                </a:tc>
                <a:tc>
                  <a:txBody>
                    <a:bodyPr/>
                    <a:lstStyle/>
                    <a:p>
                      <a:r>
                        <a:rPr lang="en-GB" dirty="0"/>
                        <a:t>3,775</a:t>
                      </a:r>
                      <a:endParaRPr lang="en-CY" dirty="0"/>
                    </a:p>
                  </a:txBody>
                  <a:tcPr/>
                </a:tc>
                <a:extLst>
                  <a:ext uri="{0D108BD9-81ED-4DB2-BD59-A6C34878D82A}">
                    <a16:rowId xmlns:a16="http://schemas.microsoft.com/office/drawing/2014/main" val="683091116"/>
                  </a:ext>
                </a:extLst>
              </a:tr>
              <a:tr h="451750">
                <a:tc>
                  <a:txBody>
                    <a:bodyPr/>
                    <a:lstStyle/>
                    <a:p>
                      <a:r>
                        <a:rPr lang="en-GB" dirty="0"/>
                        <a:t>36,301-60,000</a:t>
                      </a:r>
                      <a:endParaRPr lang="en-CY" dirty="0"/>
                    </a:p>
                  </a:txBody>
                  <a:tcPr/>
                </a:tc>
                <a:tc>
                  <a:txBody>
                    <a:bodyPr/>
                    <a:lstStyle/>
                    <a:p>
                      <a:r>
                        <a:rPr lang="en-GB" dirty="0"/>
                        <a:t>30</a:t>
                      </a:r>
                      <a:endParaRPr lang="en-CY" dirty="0"/>
                    </a:p>
                  </a:txBody>
                  <a:tcPr/>
                </a:tc>
                <a:tc>
                  <a:txBody>
                    <a:bodyPr/>
                    <a:lstStyle/>
                    <a:p>
                      <a:r>
                        <a:rPr lang="en-GB" dirty="0"/>
                        <a:t>7,110</a:t>
                      </a:r>
                      <a:endParaRPr lang="en-CY" dirty="0"/>
                    </a:p>
                  </a:txBody>
                  <a:tcPr/>
                </a:tc>
                <a:tc>
                  <a:txBody>
                    <a:bodyPr/>
                    <a:lstStyle/>
                    <a:p>
                      <a:r>
                        <a:rPr lang="en-GB" dirty="0"/>
                        <a:t>10,885</a:t>
                      </a:r>
                    </a:p>
                  </a:txBody>
                  <a:tcPr/>
                </a:tc>
                <a:extLst>
                  <a:ext uri="{0D108BD9-81ED-4DB2-BD59-A6C34878D82A}">
                    <a16:rowId xmlns:a16="http://schemas.microsoft.com/office/drawing/2014/main" val="2688193618"/>
                  </a:ext>
                </a:extLst>
              </a:tr>
              <a:tr h="451750">
                <a:tc>
                  <a:txBody>
                    <a:bodyPr/>
                    <a:lstStyle/>
                    <a:p>
                      <a:r>
                        <a:rPr lang="en-GB" dirty="0"/>
                        <a:t>60,001 and over</a:t>
                      </a:r>
                      <a:endParaRPr lang="en-CY" dirty="0"/>
                    </a:p>
                  </a:txBody>
                  <a:tcPr/>
                </a:tc>
                <a:tc>
                  <a:txBody>
                    <a:bodyPr/>
                    <a:lstStyle/>
                    <a:p>
                      <a:r>
                        <a:rPr lang="en-GB" dirty="0"/>
                        <a:t>35</a:t>
                      </a:r>
                      <a:endParaRPr lang="en-CY" dirty="0"/>
                    </a:p>
                  </a:txBody>
                  <a:tcPr/>
                </a:tc>
                <a:tc>
                  <a:txBody>
                    <a:bodyPr/>
                    <a:lstStyle/>
                    <a:p>
                      <a:endParaRPr lang="en-CY" dirty="0"/>
                    </a:p>
                  </a:txBody>
                  <a:tcPr/>
                </a:tc>
                <a:tc>
                  <a:txBody>
                    <a:bodyPr/>
                    <a:lstStyle/>
                    <a:p>
                      <a:endParaRPr lang="en-GB" dirty="0"/>
                    </a:p>
                  </a:txBody>
                  <a:tcPr/>
                </a:tc>
                <a:extLst>
                  <a:ext uri="{0D108BD9-81ED-4DB2-BD59-A6C34878D82A}">
                    <a16:rowId xmlns:a16="http://schemas.microsoft.com/office/drawing/2014/main" val="946198487"/>
                  </a:ext>
                </a:extLst>
              </a:tr>
            </a:tbl>
          </a:graphicData>
        </a:graphic>
      </p:graphicFrame>
      <p:sp>
        <p:nvSpPr>
          <p:cNvPr id="5" name="Footer Placeholder 4">
            <a:extLst>
              <a:ext uri="{FF2B5EF4-FFF2-40B4-BE49-F238E27FC236}">
                <a16:creationId xmlns:a16="http://schemas.microsoft.com/office/drawing/2014/main" id="{BCC4D3F8-789B-4E2D-81DB-32DE74BBEC92}"/>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3344821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B9DCEDAA-1F54-402F-BC58-2048DED90B9D}"/>
              </a:ext>
            </a:extLst>
          </p:cNvPr>
          <p:cNvGraphicFramePr>
            <a:graphicFrameLocks noGrp="1"/>
          </p:cNvGraphicFramePr>
          <p:nvPr>
            <p:ph idx="1"/>
            <p:extLst>
              <p:ext uri="{D42A27DB-BD31-4B8C-83A1-F6EECF244321}">
                <p14:modId xmlns:p14="http://schemas.microsoft.com/office/powerpoint/2010/main" val="312029196"/>
              </p:ext>
            </p:extLst>
          </p:nvPr>
        </p:nvGraphicFramePr>
        <p:xfrm>
          <a:off x="1439595" y="-3"/>
          <a:ext cx="9312810" cy="6843557"/>
        </p:xfrm>
        <a:graphic>
          <a:graphicData uri="http://schemas.openxmlformats.org/drawingml/2006/table">
            <a:tbl>
              <a:tblPr firstRow="1" bandRow="1">
                <a:tableStyleId>{5C22544A-7EE6-4342-B048-85BDC9FD1C3A}</a:tableStyleId>
              </a:tblPr>
              <a:tblGrid>
                <a:gridCol w="1862562">
                  <a:extLst>
                    <a:ext uri="{9D8B030D-6E8A-4147-A177-3AD203B41FA5}">
                      <a16:colId xmlns:a16="http://schemas.microsoft.com/office/drawing/2014/main" val="1191539999"/>
                    </a:ext>
                  </a:extLst>
                </a:gridCol>
                <a:gridCol w="1862562">
                  <a:extLst>
                    <a:ext uri="{9D8B030D-6E8A-4147-A177-3AD203B41FA5}">
                      <a16:colId xmlns:a16="http://schemas.microsoft.com/office/drawing/2014/main" val="1961496906"/>
                    </a:ext>
                  </a:extLst>
                </a:gridCol>
                <a:gridCol w="1862562">
                  <a:extLst>
                    <a:ext uri="{9D8B030D-6E8A-4147-A177-3AD203B41FA5}">
                      <a16:colId xmlns:a16="http://schemas.microsoft.com/office/drawing/2014/main" val="2345320130"/>
                    </a:ext>
                  </a:extLst>
                </a:gridCol>
                <a:gridCol w="1862562">
                  <a:extLst>
                    <a:ext uri="{9D8B030D-6E8A-4147-A177-3AD203B41FA5}">
                      <a16:colId xmlns:a16="http://schemas.microsoft.com/office/drawing/2014/main" val="1834782755"/>
                    </a:ext>
                  </a:extLst>
                </a:gridCol>
                <a:gridCol w="1862562">
                  <a:extLst>
                    <a:ext uri="{9D8B030D-6E8A-4147-A177-3AD203B41FA5}">
                      <a16:colId xmlns:a16="http://schemas.microsoft.com/office/drawing/2014/main" val="1837674003"/>
                    </a:ext>
                  </a:extLst>
                </a:gridCol>
              </a:tblGrid>
              <a:tr h="625637">
                <a:tc gridSpan="5">
                  <a:txBody>
                    <a:bodyPr/>
                    <a:lstStyle/>
                    <a:p>
                      <a:pPr algn="ctr"/>
                      <a:r>
                        <a:rPr lang="en-GB" dirty="0"/>
                        <a:t>Cyprus Double Tax Treaties:</a:t>
                      </a:r>
                      <a:endParaRPr lang="en-CY" dirty="0"/>
                    </a:p>
                  </a:txBody>
                  <a:tcPr/>
                </a:tc>
                <a:tc hMerge="1">
                  <a:txBody>
                    <a:bodyPr/>
                    <a:lstStyle/>
                    <a:p>
                      <a:endParaRPr lang="en-CY" dirty="0"/>
                    </a:p>
                  </a:txBody>
                  <a:tcPr/>
                </a:tc>
                <a:tc hMerge="1">
                  <a:txBody>
                    <a:bodyPr/>
                    <a:lstStyle/>
                    <a:p>
                      <a:endParaRPr lang="en-CY" dirty="0"/>
                    </a:p>
                  </a:txBody>
                  <a:tcPr/>
                </a:tc>
                <a:tc hMerge="1">
                  <a:txBody>
                    <a:bodyPr/>
                    <a:lstStyle/>
                    <a:p>
                      <a:endParaRPr lang="en-CY" dirty="0"/>
                    </a:p>
                  </a:txBody>
                  <a:tcPr/>
                </a:tc>
                <a:tc hMerge="1">
                  <a:txBody>
                    <a:bodyPr/>
                    <a:lstStyle/>
                    <a:p>
                      <a:endParaRPr lang="en-CY" dirty="0"/>
                    </a:p>
                  </a:txBody>
                  <a:tcPr/>
                </a:tc>
                <a:extLst>
                  <a:ext uri="{0D108BD9-81ED-4DB2-BD59-A6C34878D82A}">
                    <a16:rowId xmlns:a16="http://schemas.microsoft.com/office/drawing/2014/main" val="1061542689"/>
                  </a:ext>
                </a:extLst>
              </a:tr>
              <a:tr h="357507">
                <a:tc>
                  <a:txBody>
                    <a:bodyPr/>
                    <a:lstStyle/>
                    <a:p>
                      <a:r>
                        <a:rPr lang="en-GB" dirty="0"/>
                        <a:t>Andorra </a:t>
                      </a:r>
                      <a:endParaRPr lang="en-CY" dirty="0"/>
                    </a:p>
                  </a:txBody>
                  <a:tcPr/>
                </a:tc>
                <a:tc>
                  <a:txBody>
                    <a:bodyPr/>
                    <a:lstStyle/>
                    <a:p>
                      <a:r>
                        <a:rPr lang="en-GB" dirty="0"/>
                        <a:t>Armenia</a:t>
                      </a:r>
                      <a:endParaRPr lang="en-CY" dirty="0"/>
                    </a:p>
                  </a:txBody>
                  <a:tcPr/>
                </a:tc>
                <a:tc>
                  <a:txBody>
                    <a:bodyPr/>
                    <a:lstStyle/>
                    <a:p>
                      <a:r>
                        <a:rPr lang="en-GB" dirty="0"/>
                        <a:t>Austria</a:t>
                      </a:r>
                      <a:endParaRPr lang="en-CY" dirty="0"/>
                    </a:p>
                  </a:txBody>
                  <a:tcPr/>
                </a:tc>
                <a:tc>
                  <a:txBody>
                    <a:bodyPr/>
                    <a:lstStyle/>
                    <a:p>
                      <a:r>
                        <a:rPr lang="en-GB" dirty="0"/>
                        <a:t>Uzbekistan</a:t>
                      </a:r>
                      <a:endParaRPr lang="en-CY" dirty="0"/>
                    </a:p>
                  </a:txBody>
                  <a:tcPr/>
                </a:tc>
                <a:tc>
                  <a:txBody>
                    <a:bodyPr/>
                    <a:lstStyle/>
                    <a:p>
                      <a:r>
                        <a:rPr lang="en-GB" dirty="0"/>
                        <a:t>Serbia</a:t>
                      </a:r>
                      <a:endParaRPr lang="en-CY" dirty="0"/>
                    </a:p>
                  </a:txBody>
                  <a:tcPr/>
                </a:tc>
                <a:extLst>
                  <a:ext uri="{0D108BD9-81ED-4DB2-BD59-A6C34878D82A}">
                    <a16:rowId xmlns:a16="http://schemas.microsoft.com/office/drawing/2014/main" val="3905170570"/>
                  </a:ext>
                </a:extLst>
              </a:tr>
              <a:tr h="357507">
                <a:tc>
                  <a:txBody>
                    <a:bodyPr/>
                    <a:lstStyle/>
                    <a:p>
                      <a:r>
                        <a:rPr lang="en-GB" dirty="0"/>
                        <a:t>Azerbaijan</a:t>
                      </a:r>
                      <a:endParaRPr lang="en-CY" dirty="0"/>
                    </a:p>
                  </a:txBody>
                  <a:tcPr/>
                </a:tc>
                <a:tc>
                  <a:txBody>
                    <a:bodyPr/>
                    <a:lstStyle/>
                    <a:p>
                      <a:r>
                        <a:rPr lang="en-GB" dirty="0"/>
                        <a:t>Barbados</a:t>
                      </a:r>
                      <a:endParaRPr lang="en-CY" dirty="0"/>
                    </a:p>
                  </a:txBody>
                  <a:tcPr/>
                </a:tc>
                <a:tc>
                  <a:txBody>
                    <a:bodyPr/>
                    <a:lstStyle/>
                    <a:p>
                      <a:r>
                        <a:rPr lang="en-GB" dirty="0"/>
                        <a:t>Belarus</a:t>
                      </a:r>
                      <a:endParaRPr lang="en-CY" dirty="0"/>
                    </a:p>
                  </a:txBody>
                  <a:tcPr/>
                </a:tc>
                <a:tc>
                  <a:txBody>
                    <a:bodyPr/>
                    <a:lstStyle/>
                    <a:p>
                      <a:r>
                        <a:rPr lang="en-GB" dirty="0"/>
                        <a:t>USA</a:t>
                      </a:r>
                      <a:endParaRPr lang="en-CY" dirty="0"/>
                    </a:p>
                  </a:txBody>
                  <a:tcPr/>
                </a:tc>
                <a:tc>
                  <a:txBody>
                    <a:bodyPr/>
                    <a:lstStyle/>
                    <a:p>
                      <a:r>
                        <a:rPr lang="en-GB" dirty="0"/>
                        <a:t>Seychelles</a:t>
                      </a:r>
                      <a:endParaRPr lang="en-CY" dirty="0"/>
                    </a:p>
                  </a:txBody>
                  <a:tcPr/>
                </a:tc>
                <a:extLst>
                  <a:ext uri="{0D108BD9-81ED-4DB2-BD59-A6C34878D82A}">
                    <a16:rowId xmlns:a16="http://schemas.microsoft.com/office/drawing/2014/main" val="3177977656"/>
                  </a:ext>
                </a:extLst>
              </a:tr>
              <a:tr h="357507">
                <a:tc>
                  <a:txBody>
                    <a:bodyPr/>
                    <a:lstStyle/>
                    <a:p>
                      <a:r>
                        <a:rPr lang="en-GB" dirty="0"/>
                        <a:t>Belgium</a:t>
                      </a:r>
                      <a:endParaRPr lang="en-CY" dirty="0"/>
                    </a:p>
                  </a:txBody>
                  <a:tcPr/>
                </a:tc>
                <a:tc>
                  <a:txBody>
                    <a:bodyPr/>
                    <a:lstStyle/>
                    <a:p>
                      <a:r>
                        <a:rPr lang="en-GB" dirty="0"/>
                        <a:t>Bosnia</a:t>
                      </a:r>
                      <a:endParaRPr lang="en-CY" dirty="0"/>
                    </a:p>
                  </a:txBody>
                  <a:tcPr/>
                </a:tc>
                <a:tc>
                  <a:txBody>
                    <a:bodyPr/>
                    <a:lstStyle/>
                    <a:p>
                      <a:r>
                        <a:rPr lang="en-GB" dirty="0"/>
                        <a:t>Bulgaria</a:t>
                      </a:r>
                      <a:endParaRPr lang="en-CY" dirty="0"/>
                    </a:p>
                  </a:txBody>
                  <a:tcPr/>
                </a:tc>
                <a:tc>
                  <a:txBody>
                    <a:bodyPr/>
                    <a:lstStyle/>
                    <a:p>
                      <a:r>
                        <a:rPr lang="en-GB" dirty="0"/>
                        <a:t>Ukraine</a:t>
                      </a:r>
                      <a:endParaRPr lang="en-CY" dirty="0"/>
                    </a:p>
                  </a:txBody>
                  <a:tcPr/>
                </a:tc>
                <a:tc>
                  <a:txBody>
                    <a:bodyPr/>
                    <a:lstStyle/>
                    <a:p>
                      <a:r>
                        <a:rPr lang="en-GB" dirty="0"/>
                        <a:t>Singapore</a:t>
                      </a:r>
                      <a:endParaRPr lang="en-CY" dirty="0"/>
                    </a:p>
                  </a:txBody>
                  <a:tcPr/>
                </a:tc>
                <a:extLst>
                  <a:ext uri="{0D108BD9-81ED-4DB2-BD59-A6C34878D82A}">
                    <a16:rowId xmlns:a16="http://schemas.microsoft.com/office/drawing/2014/main" val="1392446766"/>
                  </a:ext>
                </a:extLst>
              </a:tr>
              <a:tr h="625637">
                <a:tc>
                  <a:txBody>
                    <a:bodyPr/>
                    <a:lstStyle/>
                    <a:p>
                      <a:r>
                        <a:rPr lang="en-GB" dirty="0"/>
                        <a:t>Canada</a:t>
                      </a:r>
                      <a:endParaRPr lang="en-CY" dirty="0"/>
                    </a:p>
                  </a:txBody>
                  <a:tcPr/>
                </a:tc>
                <a:tc>
                  <a:txBody>
                    <a:bodyPr/>
                    <a:lstStyle/>
                    <a:p>
                      <a:r>
                        <a:rPr lang="en-GB" dirty="0"/>
                        <a:t>China</a:t>
                      </a:r>
                      <a:endParaRPr lang="en-CY" dirty="0"/>
                    </a:p>
                  </a:txBody>
                  <a:tcPr/>
                </a:tc>
                <a:tc>
                  <a:txBody>
                    <a:bodyPr/>
                    <a:lstStyle/>
                    <a:p>
                      <a:r>
                        <a:rPr lang="en-GB" dirty="0"/>
                        <a:t>Czech Republic</a:t>
                      </a:r>
                      <a:endParaRPr lang="en-CY" dirty="0"/>
                    </a:p>
                  </a:txBody>
                  <a:tcPr/>
                </a:tc>
                <a:tc>
                  <a:txBody>
                    <a:bodyPr/>
                    <a:lstStyle/>
                    <a:p>
                      <a:r>
                        <a:rPr lang="en-GB" dirty="0"/>
                        <a:t>United Arab Emirates</a:t>
                      </a:r>
                      <a:endParaRPr lang="en-CY" dirty="0"/>
                    </a:p>
                  </a:txBody>
                  <a:tcPr/>
                </a:tc>
                <a:tc>
                  <a:txBody>
                    <a:bodyPr/>
                    <a:lstStyle/>
                    <a:p>
                      <a:r>
                        <a:rPr lang="en-GB" dirty="0"/>
                        <a:t>Saudi Arabia</a:t>
                      </a:r>
                      <a:endParaRPr lang="en-CY" dirty="0"/>
                    </a:p>
                  </a:txBody>
                  <a:tcPr/>
                </a:tc>
                <a:extLst>
                  <a:ext uri="{0D108BD9-81ED-4DB2-BD59-A6C34878D82A}">
                    <a16:rowId xmlns:a16="http://schemas.microsoft.com/office/drawing/2014/main" val="3910113472"/>
                  </a:ext>
                </a:extLst>
              </a:tr>
              <a:tr h="357507">
                <a:tc>
                  <a:txBody>
                    <a:bodyPr/>
                    <a:lstStyle/>
                    <a:p>
                      <a:r>
                        <a:rPr lang="en-GB" dirty="0"/>
                        <a:t>Denmark</a:t>
                      </a:r>
                      <a:endParaRPr lang="en-CY" dirty="0"/>
                    </a:p>
                  </a:txBody>
                  <a:tcPr/>
                </a:tc>
                <a:tc>
                  <a:txBody>
                    <a:bodyPr/>
                    <a:lstStyle/>
                    <a:p>
                      <a:r>
                        <a:rPr lang="en-GB" dirty="0"/>
                        <a:t>Egypt</a:t>
                      </a:r>
                    </a:p>
                  </a:txBody>
                  <a:tcPr/>
                </a:tc>
                <a:tc>
                  <a:txBody>
                    <a:bodyPr/>
                    <a:lstStyle/>
                    <a:p>
                      <a:r>
                        <a:rPr lang="en-GB" dirty="0"/>
                        <a:t>Estonia</a:t>
                      </a:r>
                      <a:endParaRPr lang="en-CY" dirty="0"/>
                    </a:p>
                  </a:txBody>
                  <a:tcPr/>
                </a:tc>
                <a:tc>
                  <a:txBody>
                    <a:bodyPr/>
                    <a:lstStyle/>
                    <a:p>
                      <a:r>
                        <a:rPr lang="en-GB" dirty="0"/>
                        <a:t>United Kingdom </a:t>
                      </a:r>
                      <a:endParaRPr lang="en-CY" dirty="0"/>
                    </a:p>
                  </a:txBody>
                  <a:tcPr/>
                </a:tc>
                <a:tc>
                  <a:txBody>
                    <a:bodyPr/>
                    <a:lstStyle/>
                    <a:p>
                      <a:r>
                        <a:rPr lang="en-GB" dirty="0"/>
                        <a:t>San Marino</a:t>
                      </a:r>
                      <a:endParaRPr lang="en-CY" dirty="0"/>
                    </a:p>
                  </a:txBody>
                  <a:tcPr/>
                </a:tc>
                <a:extLst>
                  <a:ext uri="{0D108BD9-81ED-4DB2-BD59-A6C34878D82A}">
                    <a16:rowId xmlns:a16="http://schemas.microsoft.com/office/drawing/2014/main" val="2358471146"/>
                  </a:ext>
                </a:extLst>
              </a:tr>
              <a:tr h="625637">
                <a:tc>
                  <a:txBody>
                    <a:bodyPr/>
                    <a:lstStyle/>
                    <a:p>
                      <a:r>
                        <a:rPr lang="en-GB" dirty="0"/>
                        <a:t>Ethiopia</a:t>
                      </a:r>
                      <a:endParaRPr lang="en-CY" dirty="0"/>
                    </a:p>
                  </a:txBody>
                  <a:tcPr/>
                </a:tc>
                <a:tc>
                  <a:txBody>
                    <a:bodyPr/>
                    <a:lstStyle/>
                    <a:p>
                      <a:r>
                        <a:rPr lang="en-GB" dirty="0"/>
                        <a:t>Finland</a:t>
                      </a:r>
                      <a:endParaRPr lang="en-CY" dirty="0"/>
                    </a:p>
                  </a:txBody>
                  <a:tcPr/>
                </a:tc>
                <a:tc>
                  <a:txBody>
                    <a:bodyPr/>
                    <a:lstStyle/>
                    <a:p>
                      <a:r>
                        <a:rPr lang="en-GB" dirty="0"/>
                        <a:t>France</a:t>
                      </a:r>
                      <a:endParaRPr lang="en-CY" dirty="0"/>
                    </a:p>
                  </a:txBody>
                  <a:tcPr/>
                </a:tc>
                <a:tc>
                  <a:txBody>
                    <a:bodyPr/>
                    <a:lstStyle/>
                    <a:p>
                      <a:r>
                        <a:rPr lang="en-GB" dirty="0"/>
                        <a:t>The States of Guernsey</a:t>
                      </a:r>
                      <a:endParaRPr lang="en-CY" dirty="0"/>
                    </a:p>
                  </a:txBody>
                  <a:tcPr/>
                </a:tc>
                <a:tc>
                  <a:txBody>
                    <a:bodyPr/>
                    <a:lstStyle/>
                    <a:p>
                      <a:r>
                        <a:rPr lang="en-GB" dirty="0"/>
                        <a:t>Russia</a:t>
                      </a:r>
                      <a:endParaRPr lang="en-CY" dirty="0"/>
                    </a:p>
                  </a:txBody>
                  <a:tcPr/>
                </a:tc>
                <a:extLst>
                  <a:ext uri="{0D108BD9-81ED-4DB2-BD59-A6C34878D82A}">
                    <a16:rowId xmlns:a16="http://schemas.microsoft.com/office/drawing/2014/main" val="1175721808"/>
                  </a:ext>
                </a:extLst>
              </a:tr>
              <a:tr h="357507">
                <a:tc>
                  <a:txBody>
                    <a:bodyPr/>
                    <a:lstStyle/>
                    <a:p>
                      <a:r>
                        <a:rPr lang="en-GB" dirty="0"/>
                        <a:t>Georgia</a:t>
                      </a:r>
                      <a:endParaRPr lang="en-CY" dirty="0"/>
                    </a:p>
                  </a:txBody>
                  <a:tcPr/>
                </a:tc>
                <a:tc>
                  <a:txBody>
                    <a:bodyPr/>
                    <a:lstStyle/>
                    <a:p>
                      <a:r>
                        <a:rPr lang="en-GB" dirty="0"/>
                        <a:t>Germany</a:t>
                      </a:r>
                      <a:endParaRPr lang="en-CY" dirty="0"/>
                    </a:p>
                  </a:txBody>
                  <a:tcPr/>
                </a:tc>
                <a:tc>
                  <a:txBody>
                    <a:bodyPr/>
                    <a:lstStyle/>
                    <a:p>
                      <a:r>
                        <a:rPr lang="en-GB" dirty="0"/>
                        <a:t>Greece</a:t>
                      </a:r>
                      <a:endParaRPr lang="en-CY" dirty="0"/>
                    </a:p>
                  </a:txBody>
                  <a:tcPr/>
                </a:tc>
                <a:tc>
                  <a:txBody>
                    <a:bodyPr/>
                    <a:lstStyle/>
                    <a:p>
                      <a:r>
                        <a:rPr lang="en-GB" dirty="0"/>
                        <a:t>Thailand</a:t>
                      </a:r>
                      <a:endParaRPr lang="en-CY" dirty="0"/>
                    </a:p>
                  </a:txBody>
                  <a:tcPr/>
                </a:tc>
                <a:tc>
                  <a:txBody>
                    <a:bodyPr/>
                    <a:lstStyle/>
                    <a:p>
                      <a:r>
                        <a:rPr lang="en-GB" dirty="0"/>
                        <a:t>Portugal</a:t>
                      </a:r>
                      <a:endParaRPr lang="en-CY" dirty="0"/>
                    </a:p>
                  </a:txBody>
                  <a:tcPr/>
                </a:tc>
                <a:extLst>
                  <a:ext uri="{0D108BD9-81ED-4DB2-BD59-A6C34878D82A}">
                    <a16:rowId xmlns:a16="http://schemas.microsoft.com/office/drawing/2014/main" val="4160206127"/>
                  </a:ext>
                </a:extLst>
              </a:tr>
              <a:tr h="357507">
                <a:tc>
                  <a:txBody>
                    <a:bodyPr/>
                    <a:lstStyle/>
                    <a:p>
                      <a:r>
                        <a:rPr lang="en-GB" dirty="0"/>
                        <a:t>Hungary</a:t>
                      </a:r>
                      <a:endParaRPr lang="en-CY" dirty="0"/>
                    </a:p>
                  </a:txBody>
                  <a:tcPr/>
                </a:tc>
                <a:tc>
                  <a:txBody>
                    <a:bodyPr/>
                    <a:lstStyle/>
                    <a:p>
                      <a:r>
                        <a:rPr lang="en-GB" dirty="0"/>
                        <a:t>Iceland</a:t>
                      </a:r>
                      <a:endParaRPr lang="en-CY" dirty="0"/>
                    </a:p>
                  </a:txBody>
                  <a:tcPr/>
                </a:tc>
                <a:tc>
                  <a:txBody>
                    <a:bodyPr/>
                    <a:lstStyle/>
                    <a:p>
                      <a:r>
                        <a:rPr lang="en-GB" dirty="0"/>
                        <a:t>India</a:t>
                      </a:r>
                      <a:endParaRPr lang="en-CY" dirty="0"/>
                    </a:p>
                  </a:txBody>
                  <a:tcPr/>
                </a:tc>
                <a:tc>
                  <a:txBody>
                    <a:bodyPr/>
                    <a:lstStyle/>
                    <a:p>
                      <a:r>
                        <a:rPr lang="en-GB" dirty="0"/>
                        <a:t>Syria</a:t>
                      </a:r>
                      <a:endParaRPr lang="en-CY" dirty="0"/>
                    </a:p>
                  </a:txBody>
                  <a:tcPr/>
                </a:tc>
                <a:tc>
                  <a:txBody>
                    <a:bodyPr/>
                    <a:lstStyle/>
                    <a:p>
                      <a:r>
                        <a:rPr lang="en-GB" dirty="0"/>
                        <a:t>Qatar</a:t>
                      </a:r>
                      <a:endParaRPr lang="en-CY" dirty="0"/>
                    </a:p>
                  </a:txBody>
                  <a:tcPr/>
                </a:tc>
                <a:extLst>
                  <a:ext uri="{0D108BD9-81ED-4DB2-BD59-A6C34878D82A}">
                    <a16:rowId xmlns:a16="http://schemas.microsoft.com/office/drawing/2014/main" val="1866518447"/>
                  </a:ext>
                </a:extLst>
              </a:tr>
              <a:tr h="357507">
                <a:tc>
                  <a:txBody>
                    <a:bodyPr/>
                    <a:lstStyle/>
                    <a:p>
                      <a:r>
                        <a:rPr lang="en-GB" dirty="0"/>
                        <a:t>Iran </a:t>
                      </a:r>
                      <a:endParaRPr lang="en-CY" dirty="0"/>
                    </a:p>
                  </a:txBody>
                  <a:tcPr/>
                </a:tc>
                <a:tc>
                  <a:txBody>
                    <a:bodyPr/>
                    <a:lstStyle/>
                    <a:p>
                      <a:r>
                        <a:rPr lang="en-GB" dirty="0"/>
                        <a:t>Ireland</a:t>
                      </a:r>
                      <a:endParaRPr lang="en-CY" dirty="0"/>
                    </a:p>
                  </a:txBody>
                  <a:tcPr/>
                </a:tc>
                <a:tc>
                  <a:txBody>
                    <a:bodyPr/>
                    <a:lstStyle/>
                    <a:p>
                      <a:r>
                        <a:rPr lang="en-GB" dirty="0"/>
                        <a:t>Italy</a:t>
                      </a:r>
                      <a:endParaRPr lang="en-CY" dirty="0"/>
                    </a:p>
                  </a:txBody>
                  <a:tcPr/>
                </a:tc>
                <a:tc>
                  <a:txBody>
                    <a:bodyPr/>
                    <a:lstStyle/>
                    <a:p>
                      <a:r>
                        <a:rPr lang="en-GB" dirty="0"/>
                        <a:t>Spain</a:t>
                      </a:r>
                      <a:endParaRPr lang="en-CY" dirty="0"/>
                    </a:p>
                  </a:txBody>
                  <a:tcPr/>
                </a:tc>
                <a:tc>
                  <a:txBody>
                    <a:bodyPr/>
                    <a:lstStyle/>
                    <a:p>
                      <a:r>
                        <a:rPr lang="en-GB" dirty="0"/>
                        <a:t>Romania</a:t>
                      </a:r>
                      <a:endParaRPr lang="en-CY" dirty="0"/>
                    </a:p>
                  </a:txBody>
                  <a:tcPr/>
                </a:tc>
                <a:extLst>
                  <a:ext uri="{0D108BD9-81ED-4DB2-BD59-A6C34878D82A}">
                    <a16:rowId xmlns:a16="http://schemas.microsoft.com/office/drawing/2014/main" val="80744960"/>
                  </a:ext>
                </a:extLst>
              </a:tr>
              <a:tr h="625637">
                <a:tc>
                  <a:txBody>
                    <a:bodyPr/>
                    <a:lstStyle/>
                    <a:p>
                      <a:r>
                        <a:rPr lang="en-GB" dirty="0"/>
                        <a:t>Jersey</a:t>
                      </a:r>
                      <a:endParaRPr lang="en-CY" dirty="0"/>
                    </a:p>
                  </a:txBody>
                  <a:tcPr/>
                </a:tc>
                <a:tc>
                  <a:txBody>
                    <a:bodyPr/>
                    <a:lstStyle/>
                    <a:p>
                      <a:r>
                        <a:rPr lang="en-GB" dirty="0"/>
                        <a:t>Kazakhstan</a:t>
                      </a:r>
                      <a:endParaRPr lang="en-CY" dirty="0"/>
                    </a:p>
                  </a:txBody>
                  <a:tcPr/>
                </a:tc>
                <a:tc>
                  <a:txBody>
                    <a:bodyPr/>
                    <a:lstStyle/>
                    <a:p>
                      <a:r>
                        <a:rPr lang="en-GB" dirty="0"/>
                        <a:t>Kingdom of Bahrain</a:t>
                      </a:r>
                      <a:endParaRPr lang="en-CY" dirty="0"/>
                    </a:p>
                  </a:txBody>
                  <a:tcPr/>
                </a:tc>
                <a:tc>
                  <a:txBody>
                    <a:bodyPr/>
                    <a:lstStyle/>
                    <a:p>
                      <a:r>
                        <a:rPr lang="en-GB" dirty="0"/>
                        <a:t>Sweden </a:t>
                      </a:r>
                      <a:endParaRPr lang="en-CY" dirty="0"/>
                    </a:p>
                  </a:txBody>
                  <a:tcPr/>
                </a:tc>
                <a:tc>
                  <a:txBody>
                    <a:bodyPr/>
                    <a:lstStyle/>
                    <a:p>
                      <a:endParaRPr lang="en-CY" dirty="0"/>
                    </a:p>
                  </a:txBody>
                  <a:tcPr/>
                </a:tc>
                <a:extLst>
                  <a:ext uri="{0D108BD9-81ED-4DB2-BD59-A6C34878D82A}">
                    <a16:rowId xmlns:a16="http://schemas.microsoft.com/office/drawing/2014/main" val="1632592047"/>
                  </a:ext>
                </a:extLst>
              </a:tr>
              <a:tr h="625637">
                <a:tc>
                  <a:txBody>
                    <a:bodyPr/>
                    <a:lstStyle/>
                    <a:p>
                      <a:r>
                        <a:rPr lang="en-GB" dirty="0"/>
                        <a:t>Kuwait</a:t>
                      </a:r>
                      <a:endParaRPr lang="en-CY" dirty="0"/>
                    </a:p>
                  </a:txBody>
                  <a:tcPr/>
                </a:tc>
                <a:tc>
                  <a:txBody>
                    <a:bodyPr/>
                    <a:lstStyle/>
                    <a:p>
                      <a:r>
                        <a:rPr lang="en-GB" dirty="0"/>
                        <a:t>Kyrgyzstan </a:t>
                      </a:r>
                      <a:endParaRPr lang="en-CY" dirty="0"/>
                    </a:p>
                  </a:txBody>
                  <a:tcPr/>
                </a:tc>
                <a:tc>
                  <a:txBody>
                    <a:bodyPr/>
                    <a:lstStyle/>
                    <a:p>
                      <a:r>
                        <a:rPr lang="en-GB" dirty="0"/>
                        <a:t>Latvia</a:t>
                      </a:r>
                      <a:endParaRPr lang="en-CY" dirty="0"/>
                    </a:p>
                  </a:txBody>
                  <a:tcPr/>
                </a:tc>
                <a:tc>
                  <a:txBody>
                    <a:bodyPr/>
                    <a:lstStyle/>
                    <a:p>
                      <a:r>
                        <a:rPr lang="en-GB" dirty="0"/>
                        <a:t>Swiss Confederation</a:t>
                      </a:r>
                      <a:endParaRPr lang="en-CY" dirty="0"/>
                    </a:p>
                  </a:txBody>
                  <a:tcPr/>
                </a:tc>
                <a:tc>
                  <a:txBody>
                    <a:bodyPr/>
                    <a:lstStyle/>
                    <a:p>
                      <a:endParaRPr lang="en-CY" dirty="0"/>
                    </a:p>
                  </a:txBody>
                  <a:tcPr/>
                </a:tc>
                <a:extLst>
                  <a:ext uri="{0D108BD9-81ED-4DB2-BD59-A6C34878D82A}">
                    <a16:rowId xmlns:a16="http://schemas.microsoft.com/office/drawing/2014/main" val="2373068868"/>
                  </a:ext>
                </a:extLst>
              </a:tr>
              <a:tr h="357507">
                <a:tc>
                  <a:txBody>
                    <a:bodyPr/>
                    <a:lstStyle/>
                    <a:p>
                      <a:r>
                        <a:rPr lang="en-GB" dirty="0"/>
                        <a:t>Lebanon</a:t>
                      </a:r>
                      <a:endParaRPr lang="en-CY" dirty="0"/>
                    </a:p>
                  </a:txBody>
                  <a:tcPr/>
                </a:tc>
                <a:tc>
                  <a:txBody>
                    <a:bodyPr/>
                    <a:lstStyle/>
                    <a:p>
                      <a:r>
                        <a:rPr lang="en-GB" dirty="0"/>
                        <a:t>Lithuania</a:t>
                      </a:r>
                      <a:endParaRPr lang="en-CY" dirty="0"/>
                    </a:p>
                  </a:txBody>
                  <a:tcPr/>
                </a:tc>
                <a:tc>
                  <a:txBody>
                    <a:bodyPr/>
                    <a:lstStyle/>
                    <a:p>
                      <a:r>
                        <a:rPr lang="en-GB" dirty="0"/>
                        <a:t>Luxembourg</a:t>
                      </a:r>
                      <a:endParaRPr lang="en-CY" dirty="0"/>
                    </a:p>
                  </a:txBody>
                  <a:tcPr/>
                </a:tc>
                <a:tc>
                  <a:txBody>
                    <a:bodyPr/>
                    <a:lstStyle/>
                    <a:p>
                      <a:r>
                        <a:rPr lang="en-GB" dirty="0"/>
                        <a:t>Slovakia</a:t>
                      </a:r>
                      <a:endParaRPr lang="en-CY" dirty="0"/>
                    </a:p>
                  </a:txBody>
                  <a:tcPr/>
                </a:tc>
                <a:tc>
                  <a:txBody>
                    <a:bodyPr/>
                    <a:lstStyle/>
                    <a:p>
                      <a:endParaRPr lang="en-CY" dirty="0"/>
                    </a:p>
                  </a:txBody>
                  <a:tcPr/>
                </a:tc>
                <a:extLst>
                  <a:ext uri="{0D108BD9-81ED-4DB2-BD59-A6C34878D82A}">
                    <a16:rowId xmlns:a16="http://schemas.microsoft.com/office/drawing/2014/main" val="3964927131"/>
                  </a:ext>
                </a:extLst>
              </a:tr>
              <a:tr h="357507">
                <a:tc>
                  <a:txBody>
                    <a:bodyPr/>
                    <a:lstStyle/>
                    <a:p>
                      <a:r>
                        <a:rPr lang="en-GB" dirty="0"/>
                        <a:t>Malta</a:t>
                      </a:r>
                      <a:endParaRPr lang="en-CY" dirty="0"/>
                    </a:p>
                  </a:txBody>
                  <a:tcPr/>
                </a:tc>
                <a:tc>
                  <a:txBody>
                    <a:bodyPr/>
                    <a:lstStyle/>
                    <a:p>
                      <a:r>
                        <a:rPr lang="en-GB" dirty="0"/>
                        <a:t>Mauritius</a:t>
                      </a:r>
                      <a:endParaRPr lang="en-CY" dirty="0"/>
                    </a:p>
                  </a:txBody>
                  <a:tcPr/>
                </a:tc>
                <a:tc>
                  <a:txBody>
                    <a:bodyPr/>
                    <a:lstStyle/>
                    <a:p>
                      <a:r>
                        <a:rPr lang="en-GB" dirty="0"/>
                        <a:t>Moldova</a:t>
                      </a:r>
                      <a:endParaRPr lang="en-CY" dirty="0"/>
                    </a:p>
                  </a:txBody>
                  <a:tcPr/>
                </a:tc>
                <a:tc>
                  <a:txBody>
                    <a:bodyPr/>
                    <a:lstStyle/>
                    <a:p>
                      <a:r>
                        <a:rPr lang="en-GB" dirty="0"/>
                        <a:t>Slovenia</a:t>
                      </a:r>
                      <a:endParaRPr lang="en-CY" dirty="0"/>
                    </a:p>
                  </a:txBody>
                  <a:tcPr/>
                </a:tc>
                <a:tc>
                  <a:txBody>
                    <a:bodyPr/>
                    <a:lstStyle/>
                    <a:p>
                      <a:endParaRPr lang="en-CY" dirty="0"/>
                    </a:p>
                  </a:txBody>
                  <a:tcPr/>
                </a:tc>
                <a:extLst>
                  <a:ext uri="{0D108BD9-81ED-4DB2-BD59-A6C34878D82A}">
                    <a16:rowId xmlns:a16="http://schemas.microsoft.com/office/drawing/2014/main" val="325817052"/>
                  </a:ext>
                </a:extLst>
              </a:tr>
              <a:tr h="357507">
                <a:tc>
                  <a:txBody>
                    <a:bodyPr/>
                    <a:lstStyle/>
                    <a:p>
                      <a:r>
                        <a:rPr lang="en-GB" dirty="0"/>
                        <a:t>Montenegro</a:t>
                      </a:r>
                      <a:endParaRPr lang="en-CY" dirty="0"/>
                    </a:p>
                  </a:txBody>
                  <a:tcPr/>
                </a:tc>
                <a:tc>
                  <a:txBody>
                    <a:bodyPr/>
                    <a:lstStyle/>
                    <a:p>
                      <a:r>
                        <a:rPr lang="en-GB" dirty="0"/>
                        <a:t>Norway</a:t>
                      </a:r>
                      <a:endParaRPr lang="en-CY" dirty="0"/>
                    </a:p>
                  </a:txBody>
                  <a:tcPr/>
                </a:tc>
                <a:tc>
                  <a:txBody>
                    <a:bodyPr/>
                    <a:lstStyle/>
                    <a:p>
                      <a:r>
                        <a:rPr lang="en-GB" dirty="0"/>
                        <a:t>Poland</a:t>
                      </a:r>
                      <a:endParaRPr lang="en-CY" dirty="0"/>
                    </a:p>
                  </a:txBody>
                  <a:tcPr/>
                </a:tc>
                <a:tc>
                  <a:txBody>
                    <a:bodyPr/>
                    <a:lstStyle/>
                    <a:p>
                      <a:r>
                        <a:rPr lang="en-GB" dirty="0"/>
                        <a:t>South Africa</a:t>
                      </a:r>
                      <a:endParaRPr lang="en-CY" dirty="0"/>
                    </a:p>
                  </a:txBody>
                  <a:tcPr/>
                </a:tc>
                <a:tc>
                  <a:txBody>
                    <a:bodyPr/>
                    <a:lstStyle/>
                    <a:p>
                      <a:endParaRPr lang="en-CY" dirty="0"/>
                    </a:p>
                  </a:txBody>
                  <a:tcPr/>
                </a:tc>
                <a:extLst>
                  <a:ext uri="{0D108BD9-81ED-4DB2-BD59-A6C34878D82A}">
                    <a16:rowId xmlns:a16="http://schemas.microsoft.com/office/drawing/2014/main" val="1724750072"/>
                  </a:ext>
                </a:extLst>
              </a:tr>
            </a:tbl>
          </a:graphicData>
        </a:graphic>
      </p:graphicFrame>
      <p:sp>
        <p:nvSpPr>
          <p:cNvPr id="2" name="Footer Placeholder 1">
            <a:extLst>
              <a:ext uri="{FF2B5EF4-FFF2-40B4-BE49-F238E27FC236}">
                <a16:creationId xmlns:a16="http://schemas.microsoft.com/office/drawing/2014/main" id="{A1A34205-A803-4A76-B526-8B8E77468B08}"/>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306695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54706-69F9-4F05-9723-FEA71B56DDF9}"/>
              </a:ext>
            </a:extLst>
          </p:cNvPr>
          <p:cNvSpPr>
            <a:spLocks noGrp="1"/>
          </p:cNvSpPr>
          <p:nvPr>
            <p:ph type="title"/>
          </p:nvPr>
        </p:nvSpPr>
        <p:spPr>
          <a:xfrm>
            <a:off x="7860667" y="685800"/>
            <a:ext cx="3656419" cy="1485900"/>
          </a:xfrm>
        </p:spPr>
        <p:txBody>
          <a:bodyPr>
            <a:normAutofit/>
          </a:bodyPr>
          <a:lstStyle/>
          <a:p>
            <a:r>
              <a:rPr lang="en-GB" dirty="0"/>
              <a:t>Value Added Tax (VAT)</a:t>
            </a:r>
            <a:endParaRPr lang="en-CY" dirty="0"/>
          </a:p>
        </p:txBody>
      </p:sp>
      <p:sp>
        <p:nvSpPr>
          <p:cNvPr id="17" name="Rectangle 9">
            <a:extLst>
              <a:ext uri="{FF2B5EF4-FFF2-40B4-BE49-F238E27FC236}">
                <a16:creationId xmlns:a16="http://schemas.microsoft.com/office/drawing/2014/main" id="{BEC9E7FA-3295-45ED-8253-D23F9E44E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Picture 4" descr="A close up of a sign&#10;&#10;Description automatically generated">
            <a:extLst>
              <a:ext uri="{FF2B5EF4-FFF2-40B4-BE49-F238E27FC236}">
                <a16:creationId xmlns:a16="http://schemas.microsoft.com/office/drawing/2014/main" id="{BA35E9A8-21E9-42C0-BC01-F74AB7BB20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045" y="1559393"/>
            <a:ext cx="6368075" cy="3343239"/>
          </a:xfrm>
          <a:prstGeom prst="rect">
            <a:avLst/>
          </a:prstGeom>
        </p:spPr>
      </p:pic>
      <p:sp>
        <p:nvSpPr>
          <p:cNvPr id="3" name="Content Placeholder 2">
            <a:extLst>
              <a:ext uri="{FF2B5EF4-FFF2-40B4-BE49-F238E27FC236}">
                <a16:creationId xmlns:a16="http://schemas.microsoft.com/office/drawing/2014/main" id="{D6223511-0BB5-4121-8632-AAB855D4BFAA}"/>
              </a:ext>
            </a:extLst>
          </p:cNvPr>
          <p:cNvSpPr>
            <a:spLocks noGrp="1"/>
          </p:cNvSpPr>
          <p:nvPr>
            <p:ph idx="1"/>
          </p:nvPr>
        </p:nvSpPr>
        <p:spPr>
          <a:xfrm>
            <a:off x="7860667" y="2286000"/>
            <a:ext cx="3656419" cy="3581400"/>
          </a:xfrm>
        </p:spPr>
        <p:txBody>
          <a:bodyPr>
            <a:normAutofit/>
          </a:bodyPr>
          <a:lstStyle/>
          <a:p>
            <a:r>
              <a:rPr lang="en-GB" dirty="0"/>
              <a:t>VAT is imposed on the supply of goods and services in Cyprus.</a:t>
            </a:r>
          </a:p>
          <a:p>
            <a:r>
              <a:rPr lang="en-GB" dirty="0"/>
              <a:t>The standard rate is 19% and applies to the supplies of all goods and services in Cyprus which are not subject to the zero rate. </a:t>
            </a:r>
            <a:endParaRPr lang="en-CY" dirty="0"/>
          </a:p>
        </p:txBody>
      </p:sp>
      <p:sp>
        <p:nvSpPr>
          <p:cNvPr id="6" name="Footer Placeholder 5">
            <a:extLst>
              <a:ext uri="{FF2B5EF4-FFF2-40B4-BE49-F238E27FC236}">
                <a16:creationId xmlns:a16="http://schemas.microsoft.com/office/drawing/2014/main" id="{A736FE07-C66B-40F3-B142-F2FA8B02748F}"/>
              </a:ext>
            </a:extLst>
          </p:cNvPr>
          <p:cNvSpPr>
            <a:spLocks noGrp="1"/>
          </p:cNvSpPr>
          <p:nvPr>
            <p:ph type="ftr" sz="quarter" idx="11"/>
          </p:nvPr>
        </p:nvSpPr>
        <p:spPr>
          <a:xfrm>
            <a:off x="2893564" y="6453386"/>
            <a:ext cx="9298436" cy="404614"/>
          </a:xfrm>
        </p:spPr>
        <p:txBody>
          <a:bodyPr/>
          <a:lstStyle/>
          <a:p>
            <a:pPr algn="r"/>
            <a:r>
              <a:rPr lang="en-GB" dirty="0"/>
              <a:t>Vasiliki Malta</a:t>
            </a:r>
            <a:endParaRPr lang="en-CY" dirty="0"/>
          </a:p>
        </p:txBody>
      </p:sp>
    </p:spTree>
    <p:extLst>
      <p:ext uri="{BB962C8B-B14F-4D97-AF65-F5344CB8AC3E}">
        <p14:creationId xmlns:p14="http://schemas.microsoft.com/office/powerpoint/2010/main" val="2658643304"/>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18DDF-C6CD-43B7-8702-417954E738A9}"/>
              </a:ext>
            </a:extLst>
          </p:cNvPr>
          <p:cNvSpPr>
            <a:spLocks noGrp="1"/>
          </p:cNvSpPr>
          <p:nvPr>
            <p:ph type="title"/>
          </p:nvPr>
        </p:nvSpPr>
        <p:spPr/>
        <p:txBody>
          <a:bodyPr/>
          <a:lstStyle/>
          <a:p>
            <a:r>
              <a:rPr lang="en-GB" u="sng" dirty="0"/>
              <a:t>Chapter 2</a:t>
            </a:r>
            <a:br>
              <a:rPr lang="en-GB" dirty="0"/>
            </a:br>
            <a:r>
              <a:rPr lang="en-GB" dirty="0"/>
              <a:t>Procedure to register a Cyprus Company</a:t>
            </a:r>
            <a:endParaRPr lang="en-CY" dirty="0"/>
          </a:p>
        </p:txBody>
      </p:sp>
      <p:sp>
        <p:nvSpPr>
          <p:cNvPr id="3" name="Content Placeholder 2">
            <a:extLst>
              <a:ext uri="{FF2B5EF4-FFF2-40B4-BE49-F238E27FC236}">
                <a16:creationId xmlns:a16="http://schemas.microsoft.com/office/drawing/2014/main" id="{608E5A92-D741-46A2-B4B0-F56F87F4B3E4}"/>
              </a:ext>
            </a:extLst>
          </p:cNvPr>
          <p:cNvSpPr>
            <a:spLocks noGrp="1"/>
          </p:cNvSpPr>
          <p:nvPr>
            <p:ph idx="1"/>
          </p:nvPr>
        </p:nvSpPr>
        <p:spPr/>
        <p:txBody>
          <a:bodyPr>
            <a:normAutofit/>
          </a:bodyPr>
          <a:lstStyle/>
          <a:p>
            <a:r>
              <a:rPr lang="en-GB" dirty="0"/>
              <a:t>Name check/search application at the Companies Registrar (CR).</a:t>
            </a:r>
          </a:p>
          <a:p>
            <a:r>
              <a:rPr lang="en-GB" dirty="0"/>
              <a:t>Signing of the Memorandum and Articles of the Cypriot Company- in order to act and to conduct business, a Cypriot company must be registered with the CR. </a:t>
            </a:r>
          </a:p>
          <a:p>
            <a:r>
              <a:rPr lang="en-GB" dirty="0"/>
              <a:t>Once the procedure of the Cypriot company formation has been finalised, an application has to be submitted to the CR , applying for Cypriot company registration.</a:t>
            </a:r>
          </a:p>
          <a:p>
            <a:r>
              <a:rPr lang="en-GB" dirty="0"/>
              <a:t>Registration may take one week from the date of submission of the application.</a:t>
            </a:r>
          </a:p>
          <a:p>
            <a:r>
              <a:rPr lang="en-GB" dirty="0"/>
              <a:t>The costs for the registration of a Cyprus company is approx.. €1.700.</a:t>
            </a:r>
          </a:p>
          <a:p>
            <a:endParaRPr lang="en-CY" dirty="0"/>
          </a:p>
        </p:txBody>
      </p:sp>
      <p:sp>
        <p:nvSpPr>
          <p:cNvPr id="4" name="Footer Placeholder 3">
            <a:extLst>
              <a:ext uri="{FF2B5EF4-FFF2-40B4-BE49-F238E27FC236}">
                <a16:creationId xmlns:a16="http://schemas.microsoft.com/office/drawing/2014/main" id="{216EFD99-8E44-4308-BEAB-DABC080B60ED}"/>
              </a:ext>
            </a:extLst>
          </p:cNvPr>
          <p:cNvSpPr>
            <a:spLocks noGrp="1"/>
          </p:cNvSpPr>
          <p:nvPr>
            <p:ph type="ftr" sz="quarter" idx="11"/>
          </p:nvPr>
        </p:nvSpPr>
        <p:spPr>
          <a:xfrm>
            <a:off x="2893564" y="6453386"/>
            <a:ext cx="9298436" cy="404614"/>
          </a:xfrm>
        </p:spPr>
        <p:txBody>
          <a:bodyPr/>
          <a:lstStyle/>
          <a:p>
            <a:pPr algn="r"/>
            <a:r>
              <a:rPr lang="en-GB"/>
              <a:t>Vasiliki Malta</a:t>
            </a:r>
            <a:endParaRPr lang="en-CY"/>
          </a:p>
        </p:txBody>
      </p:sp>
    </p:spTree>
    <p:extLst>
      <p:ext uri="{BB962C8B-B14F-4D97-AF65-F5344CB8AC3E}">
        <p14:creationId xmlns:p14="http://schemas.microsoft.com/office/powerpoint/2010/main" val="168643175"/>
      </p:ext>
    </p:extLst>
  </p:cSld>
  <p:clrMapOvr>
    <a:masterClrMapping/>
  </p:clrMapOvr>
</p:sld>
</file>

<file path=ppt/theme/theme1.xml><?xml version="1.0" encoding="utf-8"?>
<a:theme xmlns:a="http://schemas.openxmlformats.org/drawingml/2006/main" name="Crop">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2109</Words>
  <Application>Microsoft Office PowerPoint</Application>
  <PresentationFormat>Widescreen</PresentationFormat>
  <Paragraphs>252</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Franklin Gothic Book</vt:lpstr>
      <vt:lpstr>Wingdings</vt:lpstr>
      <vt:lpstr>Crop</vt:lpstr>
      <vt:lpstr>substance in Cyprus</vt:lpstr>
      <vt:lpstr>WHY CYPRUS?</vt:lpstr>
      <vt:lpstr>Perfectly placed</vt:lpstr>
      <vt:lpstr>Chapter 1 Taxes</vt:lpstr>
      <vt:lpstr>Dividends</vt:lpstr>
      <vt:lpstr>Taxes</vt:lpstr>
      <vt:lpstr>PowerPoint Presentation</vt:lpstr>
      <vt:lpstr>Value Added Tax (VAT)</vt:lpstr>
      <vt:lpstr>Chapter 2 Procedure to register a Cyprus Company</vt:lpstr>
      <vt:lpstr>Chapter 3 Cost of operating an office in Cyprus</vt:lpstr>
      <vt:lpstr>PowerPoint Presentation</vt:lpstr>
      <vt:lpstr>Salaries</vt:lpstr>
      <vt:lpstr>Chapter 4 Cyprus Investment Program</vt:lpstr>
      <vt:lpstr>Changes to the Investment Program</vt:lpstr>
      <vt:lpstr>Other changes to the Program include: </vt:lpstr>
      <vt:lpstr>PowerPoint Presentation</vt:lpstr>
      <vt:lpstr>CONCLUSION </vt:lpstr>
      <vt:lpstr>PowerPoint Presentation</vt:lpstr>
      <vt:lpstr>PowerPoint Presentation</vt:lpstr>
      <vt:lpstr>PowerPoint Presentation</vt:lpstr>
      <vt:lpstr>CONTACT DETAILS: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substance in Cyprus</dc:title>
  <dc:creator>Vasiliki Malta</dc:creator>
  <cp:lastModifiedBy>Vasiliki Malta</cp:lastModifiedBy>
  <cp:revision>12</cp:revision>
  <cp:lastPrinted>2020-03-12T13:47:09Z</cp:lastPrinted>
  <dcterms:created xsi:type="dcterms:W3CDTF">2020-03-12T09:37:55Z</dcterms:created>
  <dcterms:modified xsi:type="dcterms:W3CDTF">2020-05-18T13:51:45Z</dcterms:modified>
</cp:coreProperties>
</file>